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9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6" r:id="rId38"/>
  </p:sldIdLst>
  <p:sldSz cx="18288000" cy="10287000"/>
  <p:notesSz cx="6735763" cy="9869488"/>
  <p:embeddedFontLst>
    <p:embeddedFont>
      <p:font typeface="Anton" pitchFamily="2" charset="0"/>
      <p:regular r:id="rId39"/>
    </p:embeddedFont>
    <p:embeddedFont>
      <p:font typeface="Lilita One" panose="020B0604020202020204" charset="0"/>
      <p:regular r:id="rId40"/>
    </p:embeddedFont>
    <p:embeddedFont>
      <p:font typeface="Montserrat Bold" panose="020B0604020202020204" charset="0"/>
      <p:regular r:id="rId41"/>
      <p:bold r:id="rId42"/>
      <p:italic r:id="rId43"/>
    </p:embeddedFont>
    <p:embeddedFont>
      <p:font typeface="Montserrat Bold Italics" panose="020B0604020202020204" charset="0"/>
      <p:regular r:id="rId44"/>
      <p:bold r:id="rId45"/>
      <p:italic r:id="rId46"/>
      <p:boldItalic r:id="rId47"/>
    </p:embeddedFont>
    <p:embeddedFont>
      <p:font typeface="Montserrat SemiBold" panose="00000700000000000000" pitchFamily="2" charset="0"/>
      <p:regular r:id="rId48"/>
      <p:bold r:id="rId49"/>
      <p:italic r:id="rId50"/>
    </p:embeddedFont>
    <p:embeddedFont>
      <p:font typeface="Montserrat Semi-Bold" panose="020B0604020202020204" charset="0"/>
      <p:regular r:id="rId51"/>
      <p:bold r:id="rId52"/>
      <p:italic r:id="rId53"/>
    </p:embeddedFont>
    <p:embeddedFont>
      <p:font typeface="Montserrat Ultra-Bold" panose="020B0604020202020204" charset="0"/>
      <p:regular r:id="rId54"/>
      <p:bold r:id="rId55"/>
      <p:italic r:id="rId56"/>
    </p:embeddedFont>
    <p:embeddedFont>
      <p:font typeface="Richardson Script DEMO" charset="0"/>
      <p:regular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 autoAdjust="0"/>
    <p:restoredTop sz="94603" autoAdjust="0"/>
  </p:normalViewPr>
  <p:slideViewPr>
    <p:cSldViewPr>
      <p:cViewPr varScale="1">
        <p:scale>
          <a:sx n="47" d="100"/>
          <a:sy n="47" d="100"/>
        </p:scale>
        <p:origin x="254" y="26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8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svg"/><Relationship Id="rId9" Type="http://schemas.openxmlformats.org/officeDocument/2006/relationships/image" Target="../media/image8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png"/><Relationship Id="rId7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10" Type="http://schemas.openxmlformats.org/officeDocument/2006/relationships/image" Target="../media/image95.svg"/><Relationship Id="rId4" Type="http://schemas.openxmlformats.org/officeDocument/2006/relationships/image" Target="../media/image89.jpeg"/><Relationship Id="rId9" Type="http://schemas.openxmlformats.org/officeDocument/2006/relationships/image" Target="../media/image9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3" Type="http://schemas.openxmlformats.org/officeDocument/2006/relationships/image" Target="../media/image100.png"/><Relationship Id="rId7" Type="http://schemas.openxmlformats.org/officeDocument/2006/relationships/image" Target="../media/image10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0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svg"/><Relationship Id="rId5" Type="http://schemas.openxmlformats.org/officeDocument/2006/relationships/image" Target="../media/image104.png"/><Relationship Id="rId4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13" Type="http://schemas.openxmlformats.org/officeDocument/2006/relationships/image" Target="../media/image116.png"/><Relationship Id="rId18" Type="http://schemas.openxmlformats.org/officeDocument/2006/relationships/image" Target="../media/image121.sv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5.svg"/><Relationship Id="rId17" Type="http://schemas.openxmlformats.org/officeDocument/2006/relationships/image" Target="../media/image120.png"/><Relationship Id="rId2" Type="http://schemas.openxmlformats.org/officeDocument/2006/relationships/image" Target="../media/image1.jpeg"/><Relationship Id="rId16" Type="http://schemas.openxmlformats.org/officeDocument/2006/relationships/image" Target="../media/image1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sv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5" Type="http://schemas.openxmlformats.org/officeDocument/2006/relationships/image" Target="../media/image118.png"/><Relationship Id="rId10" Type="http://schemas.openxmlformats.org/officeDocument/2006/relationships/image" Target="../media/image113.svg"/><Relationship Id="rId4" Type="http://schemas.openxmlformats.org/officeDocument/2006/relationships/image" Target="../media/image107.svg"/><Relationship Id="rId9" Type="http://schemas.openxmlformats.org/officeDocument/2006/relationships/image" Target="../media/image112.png"/><Relationship Id="rId14" Type="http://schemas.openxmlformats.org/officeDocument/2006/relationships/image" Target="../media/image11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png"/><Relationship Id="rId4" Type="http://schemas.openxmlformats.org/officeDocument/2006/relationships/image" Target="../media/image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svg"/><Relationship Id="rId5" Type="http://schemas.openxmlformats.org/officeDocument/2006/relationships/image" Target="../media/image126.png"/><Relationship Id="rId10" Type="http://schemas.openxmlformats.org/officeDocument/2006/relationships/image" Target="../media/image131.svg"/><Relationship Id="rId4" Type="http://schemas.openxmlformats.org/officeDocument/2006/relationships/image" Target="../media/image125.svg"/><Relationship Id="rId9" Type="http://schemas.openxmlformats.org/officeDocument/2006/relationships/image" Target="../media/image1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svg"/><Relationship Id="rId5" Type="http://schemas.openxmlformats.org/officeDocument/2006/relationships/image" Target="../media/image132.png"/><Relationship Id="rId4" Type="http://schemas.openxmlformats.org/officeDocument/2006/relationships/image" Target="../media/image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svg"/><Relationship Id="rId5" Type="http://schemas.openxmlformats.org/officeDocument/2006/relationships/image" Target="../media/image136.png"/><Relationship Id="rId4" Type="http://schemas.openxmlformats.org/officeDocument/2006/relationships/image" Target="../media/image13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svg"/><Relationship Id="rId11" Type="http://schemas.openxmlformats.org/officeDocument/2006/relationships/image" Target="../media/image146.sv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139.svg"/><Relationship Id="rId9" Type="http://schemas.openxmlformats.org/officeDocument/2006/relationships/image" Target="../media/image14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47.jpeg"/><Relationship Id="rId4" Type="http://schemas.openxmlformats.org/officeDocument/2006/relationships/image" Target="../media/image13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svg"/><Relationship Id="rId5" Type="http://schemas.openxmlformats.org/officeDocument/2006/relationships/image" Target="../media/image148.png"/><Relationship Id="rId4" Type="http://schemas.openxmlformats.org/officeDocument/2006/relationships/image" Target="../media/image3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7" Type="http://schemas.openxmlformats.org/officeDocument/2006/relationships/image" Target="../media/image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37.svg"/><Relationship Id="rId4" Type="http://schemas.openxmlformats.org/officeDocument/2006/relationships/image" Target="../media/image1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jpe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svg"/><Relationship Id="rId5" Type="http://schemas.openxmlformats.org/officeDocument/2006/relationships/image" Target="../media/image154.png"/><Relationship Id="rId4" Type="http://schemas.openxmlformats.org/officeDocument/2006/relationships/image" Target="../media/image15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37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7.jpeg"/><Relationship Id="rId4" Type="http://schemas.openxmlformats.org/officeDocument/2006/relationships/image" Target="../media/image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58.jpeg"/><Relationship Id="rId4" Type="http://schemas.openxmlformats.org/officeDocument/2006/relationships/image" Target="../media/image137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9.jpeg"/><Relationship Id="rId4" Type="http://schemas.openxmlformats.org/officeDocument/2006/relationships/image" Target="../media/image3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svg"/><Relationship Id="rId5" Type="http://schemas.openxmlformats.org/officeDocument/2006/relationships/image" Target="../media/image163.png"/><Relationship Id="rId4" Type="http://schemas.openxmlformats.org/officeDocument/2006/relationships/image" Target="../media/image16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18" Type="http://schemas.openxmlformats.org/officeDocument/2006/relationships/image" Target="../media/image45.svg"/><Relationship Id="rId26" Type="http://schemas.openxmlformats.org/officeDocument/2006/relationships/image" Target="../media/image53.svg"/><Relationship Id="rId21" Type="http://schemas.openxmlformats.org/officeDocument/2006/relationships/image" Target="../media/image48.png"/><Relationship Id="rId34" Type="http://schemas.openxmlformats.org/officeDocument/2006/relationships/image" Target="../media/image61.sv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33" Type="http://schemas.openxmlformats.org/officeDocument/2006/relationships/image" Target="../media/image60.png"/><Relationship Id="rId38" Type="http://schemas.openxmlformats.org/officeDocument/2006/relationships/image" Target="../media/image65.svg"/><Relationship Id="rId2" Type="http://schemas.openxmlformats.org/officeDocument/2006/relationships/image" Target="../media/image1.jpeg"/><Relationship Id="rId16" Type="http://schemas.openxmlformats.org/officeDocument/2006/relationships/image" Target="../media/image43.svg"/><Relationship Id="rId20" Type="http://schemas.openxmlformats.org/officeDocument/2006/relationships/image" Target="../media/image47.sv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24" Type="http://schemas.openxmlformats.org/officeDocument/2006/relationships/image" Target="../media/image51.svg"/><Relationship Id="rId32" Type="http://schemas.openxmlformats.org/officeDocument/2006/relationships/image" Target="../media/image59.svg"/><Relationship Id="rId37" Type="http://schemas.openxmlformats.org/officeDocument/2006/relationships/image" Target="../media/image64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svg"/><Relationship Id="rId36" Type="http://schemas.openxmlformats.org/officeDocument/2006/relationships/image" Target="../media/image63.svg"/><Relationship Id="rId10" Type="http://schemas.openxmlformats.org/officeDocument/2006/relationships/image" Target="../media/image37.svg"/><Relationship Id="rId19" Type="http://schemas.openxmlformats.org/officeDocument/2006/relationships/image" Target="../media/image46.png"/><Relationship Id="rId31" Type="http://schemas.openxmlformats.org/officeDocument/2006/relationships/image" Target="../media/image58.png"/><Relationship Id="rId4" Type="http://schemas.openxmlformats.org/officeDocument/2006/relationships/image" Target="../media/image31.svg"/><Relationship Id="rId9" Type="http://schemas.openxmlformats.org/officeDocument/2006/relationships/image" Target="../media/image36.png"/><Relationship Id="rId14" Type="http://schemas.openxmlformats.org/officeDocument/2006/relationships/image" Target="../media/image41.svg"/><Relationship Id="rId22" Type="http://schemas.openxmlformats.org/officeDocument/2006/relationships/image" Target="../media/image49.svg"/><Relationship Id="rId27" Type="http://schemas.openxmlformats.org/officeDocument/2006/relationships/image" Target="../media/image54.png"/><Relationship Id="rId30" Type="http://schemas.openxmlformats.org/officeDocument/2006/relationships/image" Target="../media/image57.svg"/><Relationship Id="rId35" Type="http://schemas.openxmlformats.org/officeDocument/2006/relationships/image" Target="../media/image62.png"/><Relationship Id="rId8" Type="http://schemas.openxmlformats.org/officeDocument/2006/relationships/image" Target="../media/image35.svg"/><Relationship Id="rId3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svg"/><Relationship Id="rId4" Type="http://schemas.openxmlformats.org/officeDocument/2006/relationships/image" Target="../media/image67.svg"/><Relationship Id="rId9" Type="http://schemas.openxmlformats.org/officeDocument/2006/relationships/image" Target="../media/image72.png"/><Relationship Id="rId14" Type="http://schemas.openxmlformats.org/officeDocument/2006/relationships/image" Target="../media/image7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68.png"/><Relationship Id="rId7" Type="http://schemas.openxmlformats.org/officeDocument/2006/relationships/image" Target="../media/image74.png"/><Relationship Id="rId12" Type="http://schemas.openxmlformats.org/officeDocument/2006/relationships/image" Target="../media/image7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70.png"/><Relationship Id="rId5" Type="http://schemas.openxmlformats.org/officeDocument/2006/relationships/image" Target="../media/image72.png"/><Relationship Id="rId10" Type="http://schemas.openxmlformats.org/officeDocument/2006/relationships/image" Target="../media/image77.svg"/><Relationship Id="rId4" Type="http://schemas.openxmlformats.org/officeDocument/2006/relationships/image" Target="../media/image69.svg"/><Relationship Id="rId9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20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TextBox 3"/>
          <p:cNvSpPr txBox="1"/>
          <p:nvPr/>
        </p:nvSpPr>
        <p:spPr>
          <a:xfrm>
            <a:off x="4567018" y="5443"/>
            <a:ext cx="9153960" cy="1711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561" dirty="0">
                <a:solidFill>
                  <a:srgbClr val="383838"/>
                </a:solidFill>
                <a:latin typeface="Lilita One"/>
                <a:ea typeface="Lilita One"/>
                <a:cs typeface="Lilita One"/>
                <a:sym typeface="Lilita One"/>
              </a:rPr>
              <a:t>Welcome to Taxation Workshop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850177" y="1887049"/>
            <a:ext cx="10764961" cy="2401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2"/>
              </a:lnSpc>
              <a:spcBef>
                <a:spcPct val="0"/>
              </a:spcBef>
            </a:pPr>
            <a:r>
              <a:rPr lang="en-US" sz="6922" dirty="0">
                <a:solidFill>
                  <a:srgbClr val="003C7A"/>
                </a:solidFill>
                <a:latin typeface="Anton"/>
                <a:ea typeface="Anton"/>
                <a:cs typeface="Anton"/>
                <a:sym typeface="Anton"/>
              </a:rPr>
              <a:t>"10 Costly Mistakes to Avoid in Income Tax Litigation"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5070184"/>
            <a:ext cx="18288000" cy="2927816"/>
            <a:chOff x="0" y="0"/>
            <a:chExt cx="4816593" cy="7711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771112"/>
            </a:xfrm>
            <a:custGeom>
              <a:avLst/>
              <a:gdLst/>
              <a:ahLst/>
              <a:cxnLst/>
              <a:rect l="l" t="t" r="r" b="b"/>
              <a:pathLst>
                <a:path w="4816592" h="771112">
                  <a:moveTo>
                    <a:pt x="0" y="0"/>
                  </a:moveTo>
                  <a:lnTo>
                    <a:pt x="4816592" y="0"/>
                  </a:lnTo>
                  <a:lnTo>
                    <a:pt x="4816592" y="771112"/>
                  </a:lnTo>
                  <a:lnTo>
                    <a:pt x="0" y="771112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809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79031" y="7212353"/>
            <a:ext cx="15981629" cy="439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76"/>
              </a:lnSpc>
              <a:spcBef>
                <a:spcPct val="0"/>
              </a:spcBef>
            </a:pPr>
            <a:r>
              <a:rPr lang="en-US" sz="2626" b="1" dirty="0">
                <a:solidFill>
                  <a:srgbClr val="383838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Let’s ensure you avoid the mistakes that can weaken your case and cost your clients lakhs.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26081" y="6592334"/>
            <a:ext cx="15815228" cy="441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6"/>
              </a:lnSpc>
              <a:spcBef>
                <a:spcPct val="0"/>
              </a:spcBef>
            </a:pPr>
            <a:r>
              <a:rPr lang="en-US" sz="2626" b="1">
                <a:solidFill>
                  <a:srgbClr val="383838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You will learn practical insights to help you navigate Income Tax litigation effectively.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79032" y="5955123"/>
            <a:ext cx="7436368" cy="441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76"/>
              </a:lnSpc>
              <a:spcBef>
                <a:spcPct val="0"/>
              </a:spcBef>
            </a:pPr>
            <a:r>
              <a:rPr lang="en-US" sz="2626" b="1" dirty="0">
                <a:solidFill>
                  <a:srgbClr val="383838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I appreciate your time and interest today.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79031" y="5308539"/>
            <a:ext cx="6480009" cy="441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76"/>
              </a:lnSpc>
              <a:spcBef>
                <a:spcPct val="0"/>
              </a:spcBef>
            </a:pPr>
            <a:r>
              <a:rPr lang="en-US" sz="2626" b="1" dirty="0">
                <a:solidFill>
                  <a:srgbClr val="383838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A warm welcome to all participants!</a:t>
            </a:r>
          </a:p>
        </p:txBody>
      </p:sp>
      <p:sp>
        <p:nvSpPr>
          <p:cNvPr id="15" name="Freeform 15"/>
          <p:cNvSpPr/>
          <p:nvPr/>
        </p:nvSpPr>
        <p:spPr>
          <a:xfrm>
            <a:off x="827339" y="5311256"/>
            <a:ext cx="409680" cy="494335"/>
          </a:xfrm>
          <a:custGeom>
            <a:avLst/>
            <a:gdLst/>
            <a:ahLst/>
            <a:cxnLst/>
            <a:rect l="l" t="t" r="r" b="b"/>
            <a:pathLst>
              <a:path w="409680" h="494335">
                <a:moveTo>
                  <a:pt x="0" y="0"/>
                </a:moveTo>
                <a:lnTo>
                  <a:pt x="409681" y="0"/>
                </a:lnTo>
                <a:lnTo>
                  <a:pt x="409681" y="494335"/>
                </a:lnTo>
                <a:lnTo>
                  <a:pt x="0" y="4943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6" name="Freeform 16"/>
          <p:cNvSpPr/>
          <p:nvPr/>
        </p:nvSpPr>
        <p:spPr>
          <a:xfrm>
            <a:off x="827339" y="5952637"/>
            <a:ext cx="409680" cy="494335"/>
          </a:xfrm>
          <a:custGeom>
            <a:avLst/>
            <a:gdLst/>
            <a:ahLst/>
            <a:cxnLst/>
            <a:rect l="l" t="t" r="r" b="b"/>
            <a:pathLst>
              <a:path w="409680" h="494335">
                <a:moveTo>
                  <a:pt x="0" y="0"/>
                </a:moveTo>
                <a:lnTo>
                  <a:pt x="409681" y="0"/>
                </a:lnTo>
                <a:lnTo>
                  <a:pt x="409681" y="494335"/>
                </a:lnTo>
                <a:lnTo>
                  <a:pt x="0" y="4943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7" name="Freeform 17"/>
          <p:cNvSpPr/>
          <p:nvPr/>
        </p:nvSpPr>
        <p:spPr>
          <a:xfrm>
            <a:off x="827339" y="6589847"/>
            <a:ext cx="409680" cy="494335"/>
          </a:xfrm>
          <a:custGeom>
            <a:avLst/>
            <a:gdLst/>
            <a:ahLst/>
            <a:cxnLst/>
            <a:rect l="l" t="t" r="r" b="b"/>
            <a:pathLst>
              <a:path w="409680" h="494335">
                <a:moveTo>
                  <a:pt x="0" y="0"/>
                </a:moveTo>
                <a:lnTo>
                  <a:pt x="409681" y="0"/>
                </a:lnTo>
                <a:lnTo>
                  <a:pt x="409681" y="494336"/>
                </a:lnTo>
                <a:lnTo>
                  <a:pt x="0" y="4943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8" name="Freeform 18"/>
          <p:cNvSpPr/>
          <p:nvPr/>
        </p:nvSpPr>
        <p:spPr>
          <a:xfrm>
            <a:off x="827339" y="7227058"/>
            <a:ext cx="409680" cy="494335"/>
          </a:xfrm>
          <a:custGeom>
            <a:avLst/>
            <a:gdLst/>
            <a:ahLst/>
            <a:cxnLst/>
            <a:rect l="l" t="t" r="r" b="b"/>
            <a:pathLst>
              <a:path w="409680" h="494335">
                <a:moveTo>
                  <a:pt x="0" y="0"/>
                </a:moveTo>
                <a:lnTo>
                  <a:pt x="409681" y="0"/>
                </a:lnTo>
                <a:lnTo>
                  <a:pt x="409681" y="494335"/>
                </a:lnTo>
                <a:lnTo>
                  <a:pt x="0" y="4943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842A223-5C62-0040-8FA6-33B113C92B17}"/>
              </a:ext>
            </a:extLst>
          </p:cNvPr>
          <p:cNvGrpSpPr/>
          <p:nvPr/>
        </p:nvGrpSpPr>
        <p:grpSpPr>
          <a:xfrm>
            <a:off x="219893" y="8215850"/>
            <a:ext cx="17848210" cy="1588543"/>
            <a:chOff x="219893" y="8215850"/>
            <a:chExt cx="17848210" cy="1588543"/>
          </a:xfrm>
        </p:grpSpPr>
        <p:sp>
          <p:nvSpPr>
            <p:cNvPr id="5" name="TextBox 5"/>
            <p:cNvSpPr txBox="1"/>
            <p:nvPr/>
          </p:nvSpPr>
          <p:spPr>
            <a:xfrm>
              <a:off x="7959041" y="8282525"/>
              <a:ext cx="4625670" cy="8156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40"/>
                </a:lnSpc>
                <a:spcBef>
                  <a:spcPct val="0"/>
                </a:spcBef>
              </a:pPr>
              <a:r>
                <a:rPr lang="en-US" sz="4814" b="1">
                  <a:solidFill>
                    <a:srgbClr val="003C7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Rajat Agrawal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19893" y="9377673"/>
              <a:ext cx="17848210" cy="4267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557"/>
                </a:lnSpc>
                <a:spcBef>
                  <a:spcPct val="0"/>
                </a:spcBef>
              </a:pPr>
              <a:r>
                <a:rPr lang="en-US" sz="2541" b="1" dirty="0">
                  <a:solidFill>
                    <a:srgbClr val="383838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Practicing Chartered Accountant | Direct Tax Litigation Expert | Author of Winning Income Tax Litigation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345389" y="8215850"/>
              <a:ext cx="2702003" cy="1114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74"/>
                </a:lnSpc>
                <a:spcBef>
                  <a:spcPct val="0"/>
                </a:spcBef>
              </a:pPr>
              <a:r>
                <a:rPr lang="en-US" sz="6410" dirty="0">
                  <a:solidFill>
                    <a:srgbClr val="383838"/>
                  </a:solidFill>
                  <a:latin typeface="Richardson Script DEMO"/>
                  <a:ea typeface="Richardson Script DEMO"/>
                  <a:cs typeface="Richardson Script DEMO"/>
                  <a:sym typeface="Richardson Script DEMO"/>
                </a:rPr>
                <a:t>Presented by: </a:t>
              </a:r>
            </a:p>
          </p:txBody>
        </p:sp>
        <p:sp>
          <p:nvSpPr>
            <p:cNvPr id="19" name="AutoShape 19"/>
            <p:cNvSpPr/>
            <p:nvPr/>
          </p:nvSpPr>
          <p:spPr>
            <a:xfrm flipV="1">
              <a:off x="5156679" y="9079164"/>
              <a:ext cx="7554746" cy="0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823685" y="1581580"/>
            <a:ext cx="3202855" cy="3202855"/>
            <a:chOff x="0" y="0"/>
            <a:chExt cx="14840029" cy="14840029"/>
          </a:xfrm>
        </p:grpSpPr>
        <p:sp>
          <p:nvSpPr>
            <p:cNvPr id="21" name="Freeform 21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3C7A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3" name="Freeform 23"/>
            <p:cNvSpPr/>
            <p:nvPr/>
          </p:nvSpPr>
          <p:spPr>
            <a:xfrm flipH="1">
              <a:off x="223301" y="551024"/>
              <a:ext cx="14393427" cy="13737979"/>
            </a:xfrm>
            <a:custGeom>
              <a:avLst/>
              <a:gdLst/>
              <a:ahLst/>
              <a:cxnLst/>
              <a:rect l="l" t="t" r="r" b="b"/>
              <a:pathLst>
                <a:path w="14393427" h="13737979">
                  <a:moveTo>
                    <a:pt x="7196714" y="10990"/>
                  </a:moveTo>
                  <a:cubicBezTo>
                    <a:pt x="9654147" y="0"/>
                    <a:pt x="11929627" y="1304719"/>
                    <a:pt x="13161527" y="3431106"/>
                  </a:cubicBezTo>
                  <a:cubicBezTo>
                    <a:pt x="14393427" y="5557493"/>
                    <a:pt x="14393427" y="8180487"/>
                    <a:pt x="13161527" y="10306874"/>
                  </a:cubicBezTo>
                  <a:cubicBezTo>
                    <a:pt x="11929627" y="12433261"/>
                    <a:pt x="9654147" y="13737980"/>
                    <a:pt x="7196714" y="13726990"/>
                  </a:cubicBezTo>
                  <a:cubicBezTo>
                    <a:pt x="4739280" y="13737980"/>
                    <a:pt x="2463801" y="12433261"/>
                    <a:pt x="1231900" y="10306874"/>
                  </a:cubicBezTo>
                  <a:cubicBezTo>
                    <a:pt x="0" y="8180487"/>
                    <a:pt x="0" y="5557493"/>
                    <a:pt x="1231900" y="3431106"/>
                  </a:cubicBezTo>
                  <a:cubicBezTo>
                    <a:pt x="2463801" y="1304719"/>
                    <a:pt x="4739280" y="0"/>
                    <a:pt x="7196714" y="10990"/>
                  </a:cubicBezTo>
                  <a:close/>
                </a:path>
              </a:pathLst>
            </a:custGeom>
            <a:blipFill>
              <a:blip r:embed="rId5"/>
              <a:stretch>
                <a:fillRect l="-24572" r="-24572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739195"/>
            <a:chOff x="0" y="0"/>
            <a:chExt cx="4816593" cy="4580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58060"/>
            </a:xfrm>
            <a:custGeom>
              <a:avLst/>
              <a:gdLst/>
              <a:ahLst/>
              <a:cxnLst/>
              <a:rect l="l" t="t" r="r" b="b"/>
              <a:pathLst>
                <a:path w="4816592" h="458060">
                  <a:moveTo>
                    <a:pt x="0" y="0"/>
                  </a:moveTo>
                  <a:lnTo>
                    <a:pt x="4816592" y="0"/>
                  </a:lnTo>
                  <a:lnTo>
                    <a:pt x="4816592" y="458060"/>
                  </a:lnTo>
                  <a:lnTo>
                    <a:pt x="0" y="458060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496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034919" y="458019"/>
            <a:ext cx="14033442" cy="785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1"/>
              </a:lnSpc>
            </a:pPr>
            <a:r>
              <a:rPr lang="en-US" sz="4906" dirty="0">
                <a:solidFill>
                  <a:srgbClr val="383838"/>
                </a:solidFill>
                <a:latin typeface="Anton"/>
                <a:ea typeface="Anton"/>
                <a:cs typeface="Anton"/>
                <a:sym typeface="Anton"/>
              </a:rPr>
              <a:t>MISTAKE 5 - People are not proactive</a:t>
            </a:r>
          </a:p>
        </p:txBody>
      </p:sp>
      <p:sp>
        <p:nvSpPr>
          <p:cNvPr id="7" name="Freeform 7"/>
          <p:cNvSpPr/>
          <p:nvPr/>
        </p:nvSpPr>
        <p:spPr>
          <a:xfrm>
            <a:off x="2767805" y="279328"/>
            <a:ext cx="1702469" cy="1459867"/>
          </a:xfrm>
          <a:custGeom>
            <a:avLst/>
            <a:gdLst/>
            <a:ahLst/>
            <a:cxnLst/>
            <a:rect l="l" t="t" r="r" b="b"/>
            <a:pathLst>
              <a:path w="1702469" h="1459867">
                <a:moveTo>
                  <a:pt x="0" y="0"/>
                </a:moveTo>
                <a:lnTo>
                  <a:pt x="1702469" y="0"/>
                </a:lnTo>
                <a:lnTo>
                  <a:pt x="1702469" y="1459867"/>
                </a:lnTo>
                <a:lnTo>
                  <a:pt x="0" y="1459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33" b="-33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Freeform 8"/>
          <p:cNvSpPr/>
          <p:nvPr/>
        </p:nvSpPr>
        <p:spPr>
          <a:xfrm>
            <a:off x="1028700" y="6636897"/>
            <a:ext cx="14793164" cy="2667419"/>
          </a:xfrm>
          <a:custGeom>
            <a:avLst/>
            <a:gdLst/>
            <a:ahLst/>
            <a:cxnLst/>
            <a:rect l="l" t="t" r="r" b="b"/>
            <a:pathLst>
              <a:path w="14793164" h="2667419">
                <a:moveTo>
                  <a:pt x="0" y="0"/>
                </a:moveTo>
                <a:lnTo>
                  <a:pt x="14793164" y="0"/>
                </a:lnTo>
                <a:lnTo>
                  <a:pt x="14793164" y="2667419"/>
                </a:lnTo>
                <a:lnTo>
                  <a:pt x="0" y="26674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Freeform 9"/>
          <p:cNvSpPr/>
          <p:nvPr/>
        </p:nvSpPr>
        <p:spPr>
          <a:xfrm>
            <a:off x="1028700" y="4111536"/>
            <a:ext cx="454345" cy="509070"/>
          </a:xfrm>
          <a:custGeom>
            <a:avLst/>
            <a:gdLst/>
            <a:ahLst/>
            <a:cxnLst/>
            <a:rect l="l" t="t" r="r" b="b"/>
            <a:pathLst>
              <a:path w="454345" h="509070">
                <a:moveTo>
                  <a:pt x="0" y="0"/>
                </a:moveTo>
                <a:lnTo>
                  <a:pt x="454345" y="0"/>
                </a:lnTo>
                <a:lnTo>
                  <a:pt x="454345" y="509070"/>
                </a:lnTo>
                <a:lnTo>
                  <a:pt x="0" y="5090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203" b="-203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10" name="Group 10"/>
          <p:cNvGrpSpPr/>
          <p:nvPr/>
        </p:nvGrpSpPr>
        <p:grpSpPr>
          <a:xfrm>
            <a:off x="14882165" y="5430824"/>
            <a:ext cx="3405835" cy="4115813"/>
            <a:chOff x="0" y="0"/>
            <a:chExt cx="3654865" cy="44167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54806" cy="4416806"/>
            </a:xfrm>
            <a:custGeom>
              <a:avLst/>
              <a:gdLst/>
              <a:ahLst/>
              <a:cxnLst/>
              <a:rect l="l" t="t" r="r" b="b"/>
              <a:pathLst>
                <a:path w="3654806" h="4416806">
                  <a:moveTo>
                    <a:pt x="0" y="0"/>
                  </a:moveTo>
                  <a:lnTo>
                    <a:pt x="3654806" y="0"/>
                  </a:lnTo>
                  <a:lnTo>
                    <a:pt x="3654806" y="4416806"/>
                  </a:lnTo>
                  <a:lnTo>
                    <a:pt x="0" y="4416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43" r="-1" b="-42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2291354"/>
            <a:ext cx="16818122" cy="1962076"/>
            <a:chOff x="0" y="0"/>
            <a:chExt cx="22424163" cy="26161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424161" cy="2616101"/>
            </a:xfrm>
            <a:custGeom>
              <a:avLst/>
              <a:gdLst/>
              <a:ahLst/>
              <a:cxnLst/>
              <a:rect l="l" t="t" r="r" b="b"/>
              <a:pathLst>
                <a:path w="22424161" h="2616101">
                  <a:moveTo>
                    <a:pt x="0" y="0"/>
                  </a:moveTo>
                  <a:lnTo>
                    <a:pt x="22424161" y="0"/>
                  </a:lnTo>
                  <a:lnTo>
                    <a:pt x="22424161" y="2616101"/>
                  </a:lnTo>
                  <a:lnTo>
                    <a:pt x="0" y="26161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8575"/>
              <a:ext cx="22424163" cy="258752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052"/>
                </a:lnSpc>
              </a:pPr>
              <a:r>
                <a:rPr lang="en-US" sz="4400" b="1" dirty="0">
                  <a:solidFill>
                    <a:srgbClr val="383838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In many cases we can understand the reason for scrutiny after seeing the questionnaire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24647" y="4045829"/>
            <a:ext cx="15381212" cy="1384995"/>
            <a:chOff x="0" y="0"/>
            <a:chExt cx="20508282" cy="18466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0508282" cy="1846660"/>
            </a:xfrm>
            <a:custGeom>
              <a:avLst/>
              <a:gdLst/>
              <a:ahLst/>
              <a:cxnLst/>
              <a:rect l="l" t="t" r="r" b="b"/>
              <a:pathLst>
                <a:path w="20508282" h="1846660">
                  <a:moveTo>
                    <a:pt x="0" y="0"/>
                  </a:moveTo>
                  <a:lnTo>
                    <a:pt x="20508282" y="0"/>
                  </a:lnTo>
                  <a:lnTo>
                    <a:pt x="20508282" y="1846660"/>
                  </a:lnTo>
                  <a:lnTo>
                    <a:pt x="0" y="184666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20508282" cy="185618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464"/>
                </a:lnSpc>
              </a:pPr>
              <a:r>
                <a:rPr lang="en-US" sz="3600" b="1" i="1">
                  <a:solidFill>
                    <a:srgbClr val="383838"/>
                  </a:solidFill>
                  <a:latin typeface="Montserrat Bold Italics"/>
                  <a:ea typeface="Montserrat Bold Italics"/>
                  <a:cs typeface="Montserrat Bold Italics"/>
                  <a:sym typeface="Montserrat Bold Italics"/>
                </a:rPr>
                <a:t>For e.g. if any loan was taken during the year in such cases AO usually sends notice u/s 133(6) for verification of loan creditor. 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708997" y="7046195"/>
            <a:ext cx="13273498" cy="1890069"/>
            <a:chOff x="0" y="0"/>
            <a:chExt cx="17697997" cy="252009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697997" cy="2520092"/>
            </a:xfrm>
            <a:custGeom>
              <a:avLst/>
              <a:gdLst/>
              <a:ahLst/>
              <a:cxnLst/>
              <a:rect l="l" t="t" r="r" b="b"/>
              <a:pathLst>
                <a:path w="17697997" h="2520092">
                  <a:moveTo>
                    <a:pt x="0" y="0"/>
                  </a:moveTo>
                  <a:lnTo>
                    <a:pt x="17697997" y="0"/>
                  </a:lnTo>
                  <a:lnTo>
                    <a:pt x="17697997" y="2520092"/>
                  </a:lnTo>
                  <a:lnTo>
                    <a:pt x="0" y="25200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17697997" cy="253914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5000"/>
                </a:lnSpc>
              </a:pPr>
              <a:r>
                <a:rPr lang="en-US" sz="4000" b="1" dirty="0">
                  <a:solidFill>
                    <a:srgbClr val="383838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AO’s workload gets reduced,  and he even gets all the documents </a:t>
              </a:r>
            </a:p>
            <a:p>
              <a:pPr algn="ctr">
                <a:lnSpc>
                  <a:spcPts val="5000"/>
                </a:lnSpc>
              </a:pPr>
              <a:r>
                <a:rPr lang="en-US" sz="4000" b="1" dirty="0">
                  <a:solidFill>
                    <a:srgbClr val="383838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WHICH GIVES YOU ADVANTAGE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3065150" y="9744075"/>
            <a:ext cx="4983544" cy="36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5"/>
              </a:lnSpc>
              <a:spcBef>
                <a:spcPct val="0"/>
              </a:spcBef>
            </a:pPr>
            <a:r>
              <a:rPr lang="en-US" sz="2175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PRESENTED BY- RAJAT AGRAWAL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TextBox 3"/>
          <p:cNvSpPr txBox="1"/>
          <p:nvPr/>
        </p:nvSpPr>
        <p:spPr>
          <a:xfrm>
            <a:off x="1304106" y="1893645"/>
            <a:ext cx="16256008" cy="1064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Department claimed that the loan creditor was "searched" and wanted to verify transactions.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19894" y="671393"/>
            <a:ext cx="7013138" cy="695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  <a:spcBef>
                <a:spcPct val="0"/>
              </a:spcBef>
            </a:pPr>
            <a:r>
              <a:rPr lang="en-US" sz="4494" b="1" dirty="0">
                <a:solidFill>
                  <a:srgbClr val="003C7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 ONE RECENT CASE -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04106" y="5323331"/>
            <a:ext cx="15955194" cy="1064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This discredited the entire basis of scrutiny, and the case was closed cleanly.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04106" y="4284621"/>
            <a:ext cx="14088294" cy="511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9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They replied — no search had been conducted in that entity.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04106" y="3213861"/>
            <a:ext cx="15619397" cy="511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9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 immediately wrote to the loan creditor asking for clarification.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24929" y="7257386"/>
            <a:ext cx="16634371" cy="1729962"/>
            <a:chOff x="0" y="0"/>
            <a:chExt cx="4381069" cy="45562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81069" cy="455628"/>
            </a:xfrm>
            <a:custGeom>
              <a:avLst/>
              <a:gdLst/>
              <a:ahLst/>
              <a:cxnLst/>
              <a:rect l="l" t="t" r="r" b="b"/>
              <a:pathLst>
                <a:path w="4381069" h="455628">
                  <a:moveTo>
                    <a:pt x="0" y="0"/>
                  </a:moveTo>
                  <a:lnTo>
                    <a:pt x="4381069" y="0"/>
                  </a:lnTo>
                  <a:lnTo>
                    <a:pt x="4381069" y="455628"/>
                  </a:lnTo>
                  <a:lnTo>
                    <a:pt x="0" y="455628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381069" cy="493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7453383"/>
            <a:ext cx="15894803" cy="1221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88"/>
              </a:lnSpc>
              <a:spcBef>
                <a:spcPct val="0"/>
              </a:spcBef>
            </a:pPr>
            <a:r>
              <a:rPr lang="en-US" sz="3911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Lesson: Being proactive in gathering facts early can save the case before it escalates.</a:t>
            </a:r>
          </a:p>
        </p:txBody>
      </p:sp>
      <p:sp>
        <p:nvSpPr>
          <p:cNvPr id="12" name="Freeform 12"/>
          <p:cNvSpPr/>
          <p:nvPr/>
        </p:nvSpPr>
        <p:spPr>
          <a:xfrm>
            <a:off x="719894" y="1912695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1" y="0"/>
                </a:lnTo>
                <a:lnTo>
                  <a:pt x="397601" y="479760"/>
                </a:lnTo>
                <a:lnTo>
                  <a:pt x="0" y="479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3" name="Freeform 13"/>
          <p:cNvSpPr/>
          <p:nvPr/>
        </p:nvSpPr>
        <p:spPr>
          <a:xfrm>
            <a:off x="719894" y="3232911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1" y="0"/>
                </a:lnTo>
                <a:lnTo>
                  <a:pt x="397601" y="479760"/>
                </a:lnTo>
                <a:lnTo>
                  <a:pt x="0" y="479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4" name="Freeform 14"/>
          <p:cNvSpPr/>
          <p:nvPr/>
        </p:nvSpPr>
        <p:spPr>
          <a:xfrm>
            <a:off x="719894" y="4319695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1" y="0"/>
                </a:lnTo>
                <a:lnTo>
                  <a:pt x="397601" y="479761"/>
                </a:lnTo>
                <a:lnTo>
                  <a:pt x="0" y="479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5" name="Freeform 15"/>
          <p:cNvSpPr/>
          <p:nvPr/>
        </p:nvSpPr>
        <p:spPr>
          <a:xfrm>
            <a:off x="719894" y="5342381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1" y="0"/>
                </a:lnTo>
                <a:lnTo>
                  <a:pt x="397601" y="479760"/>
                </a:lnTo>
                <a:lnTo>
                  <a:pt x="0" y="479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6" name="TextBox 16"/>
          <p:cNvSpPr txBox="1"/>
          <p:nvPr/>
        </p:nvSpPr>
        <p:spPr>
          <a:xfrm>
            <a:off x="13065150" y="9744075"/>
            <a:ext cx="4983544" cy="36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5"/>
              </a:lnSpc>
              <a:spcBef>
                <a:spcPct val="0"/>
              </a:spcBef>
            </a:pPr>
            <a:r>
              <a:rPr lang="en-US" sz="2175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PRESENTED BY: RAJAT AGRAWAL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739195"/>
            <a:chOff x="0" y="0"/>
            <a:chExt cx="4816593" cy="4580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58060"/>
            </a:xfrm>
            <a:custGeom>
              <a:avLst/>
              <a:gdLst/>
              <a:ahLst/>
              <a:cxnLst/>
              <a:rect l="l" t="t" r="r" b="b"/>
              <a:pathLst>
                <a:path w="4816592" h="458060">
                  <a:moveTo>
                    <a:pt x="0" y="0"/>
                  </a:moveTo>
                  <a:lnTo>
                    <a:pt x="4816592" y="0"/>
                  </a:lnTo>
                  <a:lnTo>
                    <a:pt x="4816592" y="458060"/>
                  </a:lnTo>
                  <a:lnTo>
                    <a:pt x="0" y="458060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496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29064" y="2283601"/>
            <a:ext cx="17317571" cy="4707954"/>
            <a:chOff x="0" y="0"/>
            <a:chExt cx="23090094" cy="62772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090093" cy="6277271"/>
            </a:xfrm>
            <a:custGeom>
              <a:avLst/>
              <a:gdLst/>
              <a:ahLst/>
              <a:cxnLst/>
              <a:rect l="l" t="t" r="r" b="b"/>
              <a:pathLst>
                <a:path w="23090093" h="6277271">
                  <a:moveTo>
                    <a:pt x="0" y="0"/>
                  </a:moveTo>
                  <a:lnTo>
                    <a:pt x="23090093" y="0"/>
                  </a:lnTo>
                  <a:lnTo>
                    <a:pt x="23090093" y="6277271"/>
                  </a:lnTo>
                  <a:lnTo>
                    <a:pt x="0" y="62772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8575"/>
              <a:ext cx="23090094" cy="624869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051"/>
                </a:lnSpc>
              </a:pPr>
              <a:r>
                <a:rPr lang="en-US" sz="4400" b="1" dirty="0">
                  <a:solidFill>
                    <a:srgbClr val="383838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At times, AO is unreasonable, and professionals get irritated by very lengthy questionnaires.</a:t>
              </a:r>
            </a:p>
            <a:p>
              <a:pPr>
                <a:lnSpc>
                  <a:spcPts val="5051"/>
                </a:lnSpc>
              </a:pPr>
              <a:r>
                <a:rPr lang="en-US" sz="4400" b="1" dirty="0">
                  <a:solidFill>
                    <a:srgbClr val="383838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But using strong or negative language can harm the client's case.</a:t>
              </a:r>
            </a:p>
            <a:p>
              <a:pPr>
                <a:lnSpc>
                  <a:spcPts val="5051"/>
                </a:lnSpc>
              </a:pPr>
              <a:r>
                <a:rPr lang="en-US" sz="4400" b="1" dirty="0">
                  <a:solidFill>
                    <a:srgbClr val="383838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We can always say that data is voluminous, so we are giving data on sample basis.</a:t>
              </a:r>
            </a:p>
            <a:p>
              <a:pPr algn="l">
                <a:lnSpc>
                  <a:spcPts val="5051"/>
                </a:lnSpc>
              </a:pPr>
              <a:endParaRPr lang="en-US" sz="4400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  <a:p>
              <a:pPr algn="l">
                <a:lnSpc>
                  <a:spcPts val="5052"/>
                </a:lnSpc>
              </a:pPr>
              <a:endParaRPr lang="en-US" sz="4400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970429" y="166418"/>
            <a:ext cx="1230564" cy="1406359"/>
          </a:xfrm>
          <a:custGeom>
            <a:avLst/>
            <a:gdLst/>
            <a:ahLst/>
            <a:cxnLst/>
            <a:rect l="l" t="t" r="r" b="b"/>
            <a:pathLst>
              <a:path w="1230564" h="1406359">
                <a:moveTo>
                  <a:pt x="0" y="0"/>
                </a:moveTo>
                <a:lnTo>
                  <a:pt x="1230565" y="0"/>
                </a:lnTo>
                <a:lnTo>
                  <a:pt x="1230565" y="1406359"/>
                </a:lnTo>
                <a:lnTo>
                  <a:pt x="0" y="14063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10" name="Group 10"/>
          <p:cNvGrpSpPr/>
          <p:nvPr/>
        </p:nvGrpSpPr>
        <p:grpSpPr>
          <a:xfrm>
            <a:off x="0" y="6001734"/>
            <a:ext cx="17005335" cy="3493646"/>
            <a:chOff x="0" y="0"/>
            <a:chExt cx="22673779" cy="4658194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1169634"/>
              <a:ext cx="16361848" cy="2318927"/>
              <a:chOff x="0" y="0"/>
              <a:chExt cx="3231970" cy="45806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231970" cy="458060"/>
              </a:xfrm>
              <a:custGeom>
                <a:avLst/>
                <a:gdLst/>
                <a:ahLst/>
                <a:cxnLst/>
                <a:rect l="l" t="t" r="r" b="b"/>
                <a:pathLst>
                  <a:path w="3231970" h="458060">
                    <a:moveTo>
                      <a:pt x="0" y="0"/>
                    </a:moveTo>
                    <a:lnTo>
                      <a:pt x="3231970" y="0"/>
                    </a:lnTo>
                    <a:lnTo>
                      <a:pt x="3231970" y="458060"/>
                    </a:lnTo>
                    <a:lnTo>
                      <a:pt x="0" y="458060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3231970" cy="4961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972086" y="1379476"/>
              <a:ext cx="13372210" cy="1899243"/>
              <a:chOff x="0" y="0"/>
              <a:chExt cx="13372210" cy="189924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3372210" cy="1899243"/>
              </a:xfrm>
              <a:custGeom>
                <a:avLst/>
                <a:gdLst/>
                <a:ahLst/>
                <a:cxnLst/>
                <a:rect l="l" t="t" r="r" b="b"/>
                <a:pathLst>
                  <a:path w="13372210" h="1899243">
                    <a:moveTo>
                      <a:pt x="0" y="0"/>
                    </a:moveTo>
                    <a:lnTo>
                      <a:pt x="13372210" y="0"/>
                    </a:lnTo>
                    <a:lnTo>
                      <a:pt x="13372210" y="1899243"/>
                    </a:lnTo>
                    <a:lnTo>
                      <a:pt x="0" y="1899243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19050"/>
                <a:ext cx="13372210" cy="1918293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algn="l">
                  <a:lnSpc>
                    <a:spcPts val="5000"/>
                  </a:lnSpc>
                </a:pPr>
                <a:r>
                  <a:rPr lang="en-US" sz="4000" b="1">
                    <a:solidFill>
                      <a:srgbClr val="383838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Goal: Keep communication factual, polite, and solution-driven.</a:t>
                </a:r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15682118" y="0"/>
              <a:ext cx="6991661" cy="4658194"/>
            </a:xfrm>
            <a:custGeom>
              <a:avLst/>
              <a:gdLst/>
              <a:ahLst/>
              <a:cxnLst/>
              <a:rect l="l" t="t" r="r" b="b"/>
              <a:pathLst>
                <a:path w="6991661" h="4658194">
                  <a:moveTo>
                    <a:pt x="0" y="0"/>
                  </a:moveTo>
                  <a:lnTo>
                    <a:pt x="6991661" y="0"/>
                  </a:lnTo>
                  <a:lnTo>
                    <a:pt x="6991661" y="4658194"/>
                  </a:lnTo>
                  <a:lnTo>
                    <a:pt x="0" y="4658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644030" y="458019"/>
            <a:ext cx="15114718" cy="785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31"/>
              </a:lnSpc>
            </a:pPr>
            <a:r>
              <a:rPr lang="en-US" sz="4906">
                <a:solidFill>
                  <a:srgbClr val="383838"/>
                </a:solidFill>
                <a:latin typeface="Anton"/>
                <a:ea typeface="Anton"/>
                <a:cs typeface="Anton"/>
                <a:sym typeface="Anton"/>
              </a:rPr>
              <a:t>MISTAKE 6 - Using Strong or Aggressive Language in Replies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065150" y="9744075"/>
            <a:ext cx="4983544" cy="36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5"/>
              </a:lnSpc>
              <a:spcBef>
                <a:spcPct val="0"/>
              </a:spcBef>
            </a:pPr>
            <a:r>
              <a:rPr lang="en-US" sz="2175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PRESENTED BY: RAJAT AGRAWAL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N" dirty="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739195"/>
            <a:chOff x="0" y="0"/>
            <a:chExt cx="4816593" cy="4580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58060"/>
            </a:xfrm>
            <a:custGeom>
              <a:avLst/>
              <a:gdLst/>
              <a:ahLst/>
              <a:cxnLst/>
              <a:rect l="l" t="t" r="r" b="b"/>
              <a:pathLst>
                <a:path w="4816592" h="458060">
                  <a:moveTo>
                    <a:pt x="0" y="0"/>
                  </a:moveTo>
                  <a:lnTo>
                    <a:pt x="4816592" y="0"/>
                  </a:lnTo>
                  <a:lnTo>
                    <a:pt x="4816592" y="458060"/>
                  </a:lnTo>
                  <a:lnTo>
                    <a:pt x="0" y="458060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496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2E1DD1C-DE44-9C4B-8B59-A34D68583F45}"/>
              </a:ext>
            </a:extLst>
          </p:cNvPr>
          <p:cNvGrpSpPr/>
          <p:nvPr/>
        </p:nvGrpSpPr>
        <p:grpSpPr>
          <a:xfrm>
            <a:off x="1028700" y="6027312"/>
            <a:ext cx="4725168" cy="3967150"/>
            <a:chOff x="1028700" y="6027312"/>
            <a:chExt cx="4725168" cy="3967150"/>
          </a:xfrm>
        </p:grpSpPr>
        <p:grpSp>
          <p:nvGrpSpPr>
            <p:cNvPr id="7" name="Group 7"/>
            <p:cNvGrpSpPr/>
            <p:nvPr/>
          </p:nvGrpSpPr>
          <p:grpSpPr>
            <a:xfrm>
              <a:off x="2064401" y="6027312"/>
              <a:ext cx="2653766" cy="2532919"/>
              <a:chOff x="0" y="0"/>
              <a:chExt cx="3538354" cy="337722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38474" cy="3377311"/>
              </a:xfrm>
              <a:custGeom>
                <a:avLst/>
                <a:gdLst/>
                <a:ahLst/>
                <a:cxnLst/>
                <a:rect l="l" t="t" r="r" b="b"/>
                <a:pathLst>
                  <a:path w="3538474" h="3377311">
                    <a:moveTo>
                      <a:pt x="1769237" y="2667"/>
                    </a:moveTo>
                    <a:cubicBezTo>
                      <a:pt x="1165098" y="0"/>
                      <a:pt x="605663" y="320802"/>
                      <a:pt x="302895" y="843534"/>
                    </a:cubicBezTo>
                    <a:cubicBezTo>
                      <a:pt x="127" y="1366266"/>
                      <a:pt x="0" y="2011045"/>
                      <a:pt x="302895" y="2533777"/>
                    </a:cubicBezTo>
                    <a:cubicBezTo>
                      <a:pt x="605790" y="3056509"/>
                      <a:pt x="1165098" y="3377311"/>
                      <a:pt x="1769237" y="3374517"/>
                    </a:cubicBezTo>
                    <a:cubicBezTo>
                      <a:pt x="2373376" y="3377184"/>
                      <a:pt x="2932684" y="3056509"/>
                      <a:pt x="3235579" y="2533777"/>
                    </a:cubicBezTo>
                    <a:cubicBezTo>
                      <a:pt x="3538474" y="2011045"/>
                      <a:pt x="3538474" y="1366266"/>
                      <a:pt x="3235579" y="843534"/>
                    </a:cubicBezTo>
                    <a:cubicBezTo>
                      <a:pt x="2932684" y="320802"/>
                      <a:pt x="2373249" y="0"/>
                      <a:pt x="1769237" y="2667"/>
                    </a:cubicBezTo>
                    <a:close/>
                  </a:path>
                </a:pathLst>
              </a:custGeom>
              <a:solidFill>
                <a:srgbClr val="94B143"/>
              </a:solidFill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2100235" y="6061514"/>
              <a:ext cx="2582099" cy="2464516"/>
              <a:chOff x="0" y="0"/>
              <a:chExt cx="3442799" cy="328602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442716" cy="3285998"/>
              </a:xfrm>
              <a:custGeom>
                <a:avLst/>
                <a:gdLst/>
                <a:ahLst/>
                <a:cxnLst/>
                <a:rect l="l" t="t" r="r" b="b"/>
                <a:pathLst>
                  <a:path w="3442716" h="3285998">
                    <a:moveTo>
                      <a:pt x="1721358" y="2667"/>
                    </a:moveTo>
                    <a:cubicBezTo>
                      <a:pt x="1133602" y="0"/>
                      <a:pt x="589280" y="312039"/>
                      <a:pt x="294640" y="820674"/>
                    </a:cubicBezTo>
                    <a:cubicBezTo>
                      <a:pt x="0" y="1329309"/>
                      <a:pt x="0" y="1956689"/>
                      <a:pt x="294640" y="2465324"/>
                    </a:cubicBezTo>
                    <a:cubicBezTo>
                      <a:pt x="589280" y="2973959"/>
                      <a:pt x="1133602" y="3285998"/>
                      <a:pt x="1721358" y="3283331"/>
                    </a:cubicBezTo>
                    <a:cubicBezTo>
                      <a:pt x="2309114" y="3285998"/>
                      <a:pt x="2853436" y="2973832"/>
                      <a:pt x="3148076" y="2465324"/>
                    </a:cubicBezTo>
                    <a:cubicBezTo>
                      <a:pt x="3442716" y="1956816"/>
                      <a:pt x="3442716" y="1329309"/>
                      <a:pt x="3148076" y="820674"/>
                    </a:cubicBezTo>
                    <a:cubicBezTo>
                      <a:pt x="2853436" y="312039"/>
                      <a:pt x="2309241" y="0"/>
                      <a:pt x="1721358" y="2667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2164904" y="6123238"/>
              <a:ext cx="2452761" cy="2341067"/>
              <a:chOff x="0" y="0"/>
              <a:chExt cx="3270348" cy="312142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270250" cy="3121533"/>
              </a:xfrm>
              <a:custGeom>
                <a:avLst/>
                <a:gdLst/>
                <a:ahLst/>
                <a:cxnLst/>
                <a:rect l="l" t="t" r="r" b="b"/>
                <a:pathLst>
                  <a:path w="3270250" h="3121533">
                    <a:moveTo>
                      <a:pt x="1635125" y="2540"/>
                    </a:moveTo>
                    <a:cubicBezTo>
                      <a:pt x="1076833" y="0"/>
                      <a:pt x="559816" y="296418"/>
                      <a:pt x="279908" y="779526"/>
                    </a:cubicBezTo>
                    <a:cubicBezTo>
                      <a:pt x="0" y="1262634"/>
                      <a:pt x="0" y="1858645"/>
                      <a:pt x="279908" y="2341880"/>
                    </a:cubicBezTo>
                    <a:cubicBezTo>
                      <a:pt x="559816" y="2825115"/>
                      <a:pt x="1076833" y="3121406"/>
                      <a:pt x="1635125" y="3118993"/>
                    </a:cubicBezTo>
                    <a:cubicBezTo>
                      <a:pt x="2193544" y="3121533"/>
                      <a:pt x="2710434" y="2824988"/>
                      <a:pt x="2990342" y="2341880"/>
                    </a:cubicBezTo>
                    <a:cubicBezTo>
                      <a:pt x="3270250" y="1858772"/>
                      <a:pt x="3270250" y="1262761"/>
                      <a:pt x="2990342" y="779653"/>
                    </a:cubicBezTo>
                    <a:cubicBezTo>
                      <a:pt x="2710434" y="296545"/>
                      <a:pt x="2193544" y="0"/>
                      <a:pt x="1635125" y="254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2235" t="-70679" r="-2238" b="-70675"/>
                </a:stretch>
              </a:blipFill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028700" y="8627336"/>
              <a:ext cx="4725168" cy="1367126"/>
              <a:chOff x="0" y="0"/>
              <a:chExt cx="6300224" cy="182283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00225" cy="1822835"/>
              </a:xfrm>
              <a:custGeom>
                <a:avLst/>
                <a:gdLst/>
                <a:ahLst/>
                <a:cxnLst/>
                <a:rect l="l" t="t" r="r" b="b"/>
                <a:pathLst>
                  <a:path w="6300225" h="1822835">
                    <a:moveTo>
                      <a:pt x="0" y="0"/>
                    </a:moveTo>
                    <a:lnTo>
                      <a:pt x="6300225" y="0"/>
                    </a:lnTo>
                    <a:lnTo>
                      <a:pt x="6300225" y="1822835"/>
                    </a:lnTo>
                    <a:lnTo>
                      <a:pt x="0" y="1822835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19050"/>
                <a:ext cx="6300224" cy="1841885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algn="ctr">
                  <a:lnSpc>
                    <a:spcPts val="4283"/>
                  </a:lnSpc>
                </a:pPr>
                <a:r>
                  <a:rPr lang="en-US" sz="3399" b="1">
                    <a:solidFill>
                      <a:srgbClr val="383838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Adds Human Touch to the Case</a:t>
                </a:r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B250BE3-FFA4-654A-9A42-040EB3347E62}"/>
              </a:ext>
            </a:extLst>
          </p:cNvPr>
          <p:cNvGrpSpPr/>
          <p:nvPr/>
        </p:nvGrpSpPr>
        <p:grpSpPr>
          <a:xfrm>
            <a:off x="6934200" y="6027312"/>
            <a:ext cx="4740879" cy="4409650"/>
            <a:chOff x="6934200" y="6027312"/>
            <a:chExt cx="4740879" cy="4409650"/>
          </a:xfrm>
        </p:grpSpPr>
        <p:grpSp>
          <p:nvGrpSpPr>
            <p:cNvPr id="16" name="Group 16"/>
            <p:cNvGrpSpPr/>
            <p:nvPr/>
          </p:nvGrpSpPr>
          <p:grpSpPr>
            <a:xfrm>
              <a:off x="6934200" y="8670443"/>
              <a:ext cx="4740879" cy="1766519"/>
              <a:chOff x="0" y="0"/>
              <a:chExt cx="6321172" cy="2355359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21172" cy="2355359"/>
              </a:xfrm>
              <a:custGeom>
                <a:avLst/>
                <a:gdLst/>
                <a:ahLst/>
                <a:cxnLst/>
                <a:rect l="l" t="t" r="r" b="b"/>
                <a:pathLst>
                  <a:path w="6321172" h="2355359">
                    <a:moveTo>
                      <a:pt x="0" y="0"/>
                    </a:moveTo>
                    <a:lnTo>
                      <a:pt x="6321172" y="0"/>
                    </a:lnTo>
                    <a:lnTo>
                      <a:pt x="6321172" y="2355359"/>
                    </a:lnTo>
                    <a:lnTo>
                      <a:pt x="0" y="2355359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19050"/>
                <a:ext cx="6321172" cy="2374409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algn="ctr">
                  <a:lnSpc>
                    <a:spcPts val="4283"/>
                  </a:lnSpc>
                </a:pPr>
                <a:r>
                  <a:rPr lang="en-US" sz="3399" b="1">
                    <a:solidFill>
                      <a:srgbClr val="383838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Real-Time Query Resolution</a:t>
                </a:r>
              </a:p>
              <a:p>
                <a:pPr algn="ctr">
                  <a:lnSpc>
                    <a:spcPts val="4283"/>
                  </a:lnSpc>
                </a:pPr>
                <a:endParaRPr lang="en-US" sz="3399" b="1">
                  <a:solidFill>
                    <a:srgbClr val="383838"/>
                  </a:solidFill>
                  <a:latin typeface="Montserrat Bold"/>
                  <a:ea typeface="Montserrat Bold"/>
                  <a:cs typeface="Montserrat Bold"/>
                  <a:sym typeface="Montserrat Bold"/>
                </a:endParaRP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7880018" y="6027312"/>
              <a:ext cx="2653766" cy="2532919"/>
              <a:chOff x="0" y="0"/>
              <a:chExt cx="3538354" cy="337722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3538474" cy="3377311"/>
              </a:xfrm>
              <a:custGeom>
                <a:avLst/>
                <a:gdLst/>
                <a:ahLst/>
                <a:cxnLst/>
                <a:rect l="l" t="t" r="r" b="b"/>
                <a:pathLst>
                  <a:path w="3538474" h="3377311">
                    <a:moveTo>
                      <a:pt x="1769237" y="2667"/>
                    </a:moveTo>
                    <a:cubicBezTo>
                      <a:pt x="1165098" y="0"/>
                      <a:pt x="605663" y="320802"/>
                      <a:pt x="302895" y="843534"/>
                    </a:cubicBezTo>
                    <a:cubicBezTo>
                      <a:pt x="127" y="1366266"/>
                      <a:pt x="0" y="2011045"/>
                      <a:pt x="302895" y="2533777"/>
                    </a:cubicBezTo>
                    <a:cubicBezTo>
                      <a:pt x="605790" y="3056509"/>
                      <a:pt x="1165098" y="3377311"/>
                      <a:pt x="1769237" y="3374517"/>
                    </a:cubicBezTo>
                    <a:cubicBezTo>
                      <a:pt x="2373376" y="3377184"/>
                      <a:pt x="2932684" y="3056509"/>
                      <a:pt x="3235579" y="2533777"/>
                    </a:cubicBezTo>
                    <a:cubicBezTo>
                      <a:pt x="3538474" y="2011045"/>
                      <a:pt x="3538474" y="1366266"/>
                      <a:pt x="3235579" y="843534"/>
                    </a:cubicBezTo>
                    <a:cubicBezTo>
                      <a:pt x="2932684" y="320802"/>
                      <a:pt x="2373249" y="0"/>
                      <a:pt x="1769237" y="2667"/>
                    </a:cubicBezTo>
                    <a:close/>
                  </a:path>
                </a:pathLst>
              </a:custGeom>
              <a:solidFill>
                <a:srgbClr val="94B143"/>
              </a:solidFill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7915850" y="6061514"/>
              <a:ext cx="2582099" cy="2464516"/>
              <a:chOff x="0" y="0"/>
              <a:chExt cx="3442799" cy="3286021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3442716" cy="3285998"/>
              </a:xfrm>
              <a:custGeom>
                <a:avLst/>
                <a:gdLst/>
                <a:ahLst/>
                <a:cxnLst/>
                <a:rect l="l" t="t" r="r" b="b"/>
                <a:pathLst>
                  <a:path w="3442716" h="3285998">
                    <a:moveTo>
                      <a:pt x="1721358" y="2667"/>
                    </a:moveTo>
                    <a:cubicBezTo>
                      <a:pt x="1133602" y="0"/>
                      <a:pt x="589280" y="312039"/>
                      <a:pt x="294640" y="820674"/>
                    </a:cubicBezTo>
                    <a:cubicBezTo>
                      <a:pt x="0" y="1329309"/>
                      <a:pt x="0" y="1956689"/>
                      <a:pt x="294640" y="2465324"/>
                    </a:cubicBezTo>
                    <a:cubicBezTo>
                      <a:pt x="589280" y="2973959"/>
                      <a:pt x="1133602" y="3285998"/>
                      <a:pt x="1721358" y="3283331"/>
                    </a:cubicBezTo>
                    <a:cubicBezTo>
                      <a:pt x="2309114" y="3285998"/>
                      <a:pt x="2853436" y="2973832"/>
                      <a:pt x="3148076" y="2465324"/>
                    </a:cubicBezTo>
                    <a:cubicBezTo>
                      <a:pt x="3442716" y="1956816"/>
                      <a:pt x="3442716" y="1329309"/>
                      <a:pt x="3148076" y="820674"/>
                    </a:cubicBezTo>
                    <a:cubicBezTo>
                      <a:pt x="2853436" y="312039"/>
                      <a:pt x="2309241" y="0"/>
                      <a:pt x="1721358" y="2667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7980519" y="6123238"/>
              <a:ext cx="2452761" cy="2341067"/>
              <a:chOff x="0" y="0"/>
              <a:chExt cx="3270348" cy="3121423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3270250" cy="3121533"/>
              </a:xfrm>
              <a:custGeom>
                <a:avLst/>
                <a:gdLst/>
                <a:ahLst/>
                <a:cxnLst/>
                <a:rect l="l" t="t" r="r" b="b"/>
                <a:pathLst>
                  <a:path w="3270250" h="3121533">
                    <a:moveTo>
                      <a:pt x="1635125" y="2540"/>
                    </a:moveTo>
                    <a:cubicBezTo>
                      <a:pt x="1076833" y="0"/>
                      <a:pt x="559816" y="296418"/>
                      <a:pt x="279908" y="779526"/>
                    </a:cubicBezTo>
                    <a:cubicBezTo>
                      <a:pt x="0" y="1262634"/>
                      <a:pt x="0" y="1858645"/>
                      <a:pt x="279908" y="2341880"/>
                    </a:cubicBezTo>
                    <a:cubicBezTo>
                      <a:pt x="559816" y="2825115"/>
                      <a:pt x="1076833" y="3121406"/>
                      <a:pt x="1635125" y="3118993"/>
                    </a:cubicBezTo>
                    <a:cubicBezTo>
                      <a:pt x="2193544" y="3121533"/>
                      <a:pt x="2710434" y="2824988"/>
                      <a:pt x="2990342" y="2341880"/>
                    </a:cubicBezTo>
                    <a:cubicBezTo>
                      <a:pt x="3270250" y="1858772"/>
                      <a:pt x="3270250" y="1262761"/>
                      <a:pt x="2990342" y="779653"/>
                    </a:cubicBezTo>
                    <a:cubicBezTo>
                      <a:pt x="2710434" y="296545"/>
                      <a:pt x="2193544" y="0"/>
                      <a:pt x="1635125" y="254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24815" t="-80" r="-24818" b="-77"/>
                </a:stretch>
              </a:blipFill>
            </p:spPr>
            <p:txBody>
              <a:bodyPr/>
              <a:lstStyle/>
              <a:p>
                <a:endParaRPr lang="en-IN"/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A5325E0-7444-2A43-A27D-03D192071146}"/>
              </a:ext>
            </a:extLst>
          </p:cNvPr>
          <p:cNvGrpSpPr/>
          <p:nvPr/>
        </p:nvGrpSpPr>
        <p:grpSpPr>
          <a:xfrm>
            <a:off x="12147113" y="6094417"/>
            <a:ext cx="5112187" cy="3833458"/>
            <a:chOff x="12147113" y="6094417"/>
            <a:chExt cx="5112187" cy="3833458"/>
          </a:xfrm>
        </p:grpSpPr>
        <p:grpSp>
          <p:nvGrpSpPr>
            <p:cNvPr id="25" name="Group 25"/>
            <p:cNvGrpSpPr/>
            <p:nvPr/>
          </p:nvGrpSpPr>
          <p:grpSpPr>
            <a:xfrm>
              <a:off x="12147113" y="8704281"/>
              <a:ext cx="5112187" cy="1223594"/>
              <a:chOff x="0" y="0"/>
              <a:chExt cx="6816249" cy="1631459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816249" cy="1631459"/>
              </a:xfrm>
              <a:custGeom>
                <a:avLst/>
                <a:gdLst/>
                <a:ahLst/>
                <a:cxnLst/>
                <a:rect l="l" t="t" r="r" b="b"/>
                <a:pathLst>
                  <a:path w="6816249" h="1631459">
                    <a:moveTo>
                      <a:pt x="0" y="0"/>
                    </a:moveTo>
                    <a:lnTo>
                      <a:pt x="6816249" y="0"/>
                    </a:lnTo>
                    <a:lnTo>
                      <a:pt x="6816249" y="1631459"/>
                    </a:lnTo>
                    <a:lnTo>
                      <a:pt x="0" y="1631459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19050"/>
                <a:ext cx="6816249" cy="1650509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algn="ctr">
                  <a:lnSpc>
                    <a:spcPts val="4283"/>
                  </a:lnSpc>
                </a:pPr>
                <a:r>
                  <a:rPr lang="en-US" sz="3399" b="1">
                    <a:solidFill>
                      <a:srgbClr val="383838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VC recording can be used as evidence</a:t>
                </a:r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13376324" y="6094417"/>
              <a:ext cx="2653766" cy="2532919"/>
              <a:chOff x="0" y="0"/>
              <a:chExt cx="3538354" cy="3377225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3538474" cy="3377311"/>
              </a:xfrm>
              <a:custGeom>
                <a:avLst/>
                <a:gdLst/>
                <a:ahLst/>
                <a:cxnLst/>
                <a:rect l="l" t="t" r="r" b="b"/>
                <a:pathLst>
                  <a:path w="3538474" h="3377311">
                    <a:moveTo>
                      <a:pt x="1769237" y="2667"/>
                    </a:moveTo>
                    <a:cubicBezTo>
                      <a:pt x="1165098" y="0"/>
                      <a:pt x="605663" y="320802"/>
                      <a:pt x="302895" y="843534"/>
                    </a:cubicBezTo>
                    <a:cubicBezTo>
                      <a:pt x="127" y="1366266"/>
                      <a:pt x="0" y="2011045"/>
                      <a:pt x="302895" y="2533777"/>
                    </a:cubicBezTo>
                    <a:cubicBezTo>
                      <a:pt x="605790" y="3056509"/>
                      <a:pt x="1165098" y="3377311"/>
                      <a:pt x="1769237" y="3374517"/>
                    </a:cubicBezTo>
                    <a:cubicBezTo>
                      <a:pt x="2373376" y="3377184"/>
                      <a:pt x="2932684" y="3056509"/>
                      <a:pt x="3235579" y="2533777"/>
                    </a:cubicBezTo>
                    <a:cubicBezTo>
                      <a:pt x="3538474" y="2011045"/>
                      <a:pt x="3538474" y="1366266"/>
                      <a:pt x="3235579" y="843534"/>
                    </a:cubicBezTo>
                    <a:cubicBezTo>
                      <a:pt x="2932684" y="320802"/>
                      <a:pt x="2373249" y="0"/>
                      <a:pt x="1769237" y="2667"/>
                    </a:cubicBezTo>
                    <a:close/>
                  </a:path>
                </a:pathLst>
              </a:custGeom>
              <a:solidFill>
                <a:srgbClr val="94B143"/>
              </a:solidFill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13412157" y="6128619"/>
              <a:ext cx="2582099" cy="2464516"/>
              <a:chOff x="0" y="0"/>
              <a:chExt cx="3442799" cy="3286021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3442716" cy="3285998"/>
              </a:xfrm>
              <a:custGeom>
                <a:avLst/>
                <a:gdLst/>
                <a:ahLst/>
                <a:cxnLst/>
                <a:rect l="l" t="t" r="r" b="b"/>
                <a:pathLst>
                  <a:path w="3442716" h="3285998">
                    <a:moveTo>
                      <a:pt x="1721358" y="2667"/>
                    </a:moveTo>
                    <a:cubicBezTo>
                      <a:pt x="1133602" y="0"/>
                      <a:pt x="589280" y="312039"/>
                      <a:pt x="294640" y="820674"/>
                    </a:cubicBezTo>
                    <a:cubicBezTo>
                      <a:pt x="0" y="1329309"/>
                      <a:pt x="0" y="1956689"/>
                      <a:pt x="294640" y="2465324"/>
                    </a:cubicBezTo>
                    <a:cubicBezTo>
                      <a:pt x="589280" y="2973959"/>
                      <a:pt x="1133602" y="3285998"/>
                      <a:pt x="1721358" y="3283331"/>
                    </a:cubicBezTo>
                    <a:cubicBezTo>
                      <a:pt x="2309114" y="3285998"/>
                      <a:pt x="2853436" y="2973832"/>
                      <a:pt x="3148076" y="2465324"/>
                    </a:cubicBezTo>
                    <a:cubicBezTo>
                      <a:pt x="3442716" y="1956816"/>
                      <a:pt x="3442716" y="1329309"/>
                      <a:pt x="3148076" y="820674"/>
                    </a:cubicBezTo>
                    <a:cubicBezTo>
                      <a:pt x="2853436" y="312039"/>
                      <a:pt x="2309241" y="0"/>
                      <a:pt x="1721358" y="2667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13476826" y="6190343"/>
              <a:ext cx="2452761" cy="2341067"/>
              <a:chOff x="0" y="0"/>
              <a:chExt cx="3270348" cy="3121423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3270250" cy="3121533"/>
              </a:xfrm>
              <a:custGeom>
                <a:avLst/>
                <a:gdLst/>
                <a:ahLst/>
                <a:cxnLst/>
                <a:rect l="l" t="t" r="r" b="b"/>
                <a:pathLst>
                  <a:path w="3270250" h="3121533">
                    <a:moveTo>
                      <a:pt x="1635125" y="2540"/>
                    </a:moveTo>
                    <a:cubicBezTo>
                      <a:pt x="1076833" y="0"/>
                      <a:pt x="559816" y="296418"/>
                      <a:pt x="279908" y="779526"/>
                    </a:cubicBezTo>
                    <a:cubicBezTo>
                      <a:pt x="0" y="1262634"/>
                      <a:pt x="0" y="1858645"/>
                      <a:pt x="279908" y="2341880"/>
                    </a:cubicBezTo>
                    <a:cubicBezTo>
                      <a:pt x="559816" y="2825115"/>
                      <a:pt x="1076833" y="3121406"/>
                      <a:pt x="1635125" y="3118993"/>
                    </a:cubicBezTo>
                    <a:cubicBezTo>
                      <a:pt x="2193544" y="3121533"/>
                      <a:pt x="2710434" y="2824988"/>
                      <a:pt x="2990342" y="2341880"/>
                    </a:cubicBezTo>
                    <a:cubicBezTo>
                      <a:pt x="3270250" y="1858772"/>
                      <a:pt x="3270250" y="1262761"/>
                      <a:pt x="2990342" y="779653"/>
                    </a:cubicBezTo>
                    <a:cubicBezTo>
                      <a:pt x="2710434" y="296545"/>
                      <a:pt x="2193544" y="0"/>
                      <a:pt x="1635125" y="254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24917" t="-80" r="-24920" b="-77"/>
                </a:stretch>
              </a:blipFill>
            </p:spPr>
            <p:txBody>
              <a:bodyPr/>
              <a:lstStyle/>
              <a:p>
                <a:endParaRPr lang="en-IN"/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1F59C25-430D-9A4B-A8BB-31B718018309}"/>
              </a:ext>
            </a:extLst>
          </p:cNvPr>
          <p:cNvGrpSpPr/>
          <p:nvPr/>
        </p:nvGrpSpPr>
        <p:grpSpPr>
          <a:xfrm>
            <a:off x="1095680" y="1891596"/>
            <a:ext cx="4784556" cy="4531942"/>
            <a:chOff x="1095680" y="1891596"/>
            <a:chExt cx="4784556" cy="4531942"/>
          </a:xfrm>
        </p:grpSpPr>
        <p:grpSp>
          <p:nvGrpSpPr>
            <p:cNvPr id="34" name="Group 34"/>
            <p:cNvGrpSpPr/>
            <p:nvPr/>
          </p:nvGrpSpPr>
          <p:grpSpPr>
            <a:xfrm>
              <a:off x="1095680" y="4533469"/>
              <a:ext cx="4784556" cy="1890069"/>
              <a:chOff x="0" y="0"/>
              <a:chExt cx="6379408" cy="2520092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6379408" cy="2520092"/>
              </a:xfrm>
              <a:custGeom>
                <a:avLst/>
                <a:gdLst/>
                <a:ahLst/>
                <a:cxnLst/>
                <a:rect l="l" t="t" r="r" b="b"/>
                <a:pathLst>
                  <a:path w="6379408" h="2520092">
                    <a:moveTo>
                      <a:pt x="0" y="0"/>
                    </a:moveTo>
                    <a:lnTo>
                      <a:pt x="6379408" y="0"/>
                    </a:lnTo>
                    <a:lnTo>
                      <a:pt x="6379408" y="2520092"/>
                    </a:lnTo>
                    <a:lnTo>
                      <a:pt x="0" y="2520092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9525"/>
                <a:ext cx="6379408" cy="2529617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algn="ctr">
                  <a:lnSpc>
                    <a:spcPts val="4181"/>
                  </a:lnSpc>
                </a:pPr>
                <a:r>
                  <a:rPr lang="en-US" sz="3399" b="1">
                    <a:solidFill>
                      <a:srgbClr val="383838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VC must be opted for Direct Interaction</a:t>
                </a:r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2161075" y="1891596"/>
              <a:ext cx="2653766" cy="2532919"/>
              <a:chOff x="0" y="0"/>
              <a:chExt cx="3538354" cy="3377225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3538474" cy="3377311"/>
              </a:xfrm>
              <a:custGeom>
                <a:avLst/>
                <a:gdLst/>
                <a:ahLst/>
                <a:cxnLst/>
                <a:rect l="l" t="t" r="r" b="b"/>
                <a:pathLst>
                  <a:path w="3538474" h="3377311">
                    <a:moveTo>
                      <a:pt x="1769237" y="2667"/>
                    </a:moveTo>
                    <a:cubicBezTo>
                      <a:pt x="1165098" y="0"/>
                      <a:pt x="605663" y="320802"/>
                      <a:pt x="302895" y="843534"/>
                    </a:cubicBezTo>
                    <a:cubicBezTo>
                      <a:pt x="127" y="1366266"/>
                      <a:pt x="0" y="2011045"/>
                      <a:pt x="302895" y="2533777"/>
                    </a:cubicBezTo>
                    <a:cubicBezTo>
                      <a:pt x="605790" y="3056509"/>
                      <a:pt x="1165098" y="3377311"/>
                      <a:pt x="1769237" y="3374517"/>
                    </a:cubicBezTo>
                    <a:cubicBezTo>
                      <a:pt x="2373376" y="3377184"/>
                      <a:pt x="2932684" y="3056509"/>
                      <a:pt x="3235579" y="2533777"/>
                    </a:cubicBezTo>
                    <a:cubicBezTo>
                      <a:pt x="3538474" y="2011045"/>
                      <a:pt x="3538474" y="1366266"/>
                      <a:pt x="3235579" y="843534"/>
                    </a:cubicBezTo>
                    <a:cubicBezTo>
                      <a:pt x="2932684" y="320802"/>
                      <a:pt x="2373249" y="0"/>
                      <a:pt x="1769237" y="2667"/>
                    </a:cubicBezTo>
                    <a:close/>
                  </a:path>
                </a:pathLst>
              </a:custGeom>
              <a:solidFill>
                <a:srgbClr val="94B143"/>
              </a:solidFill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2196908" y="1925797"/>
              <a:ext cx="2582099" cy="2464516"/>
              <a:chOff x="0" y="0"/>
              <a:chExt cx="3442799" cy="3286021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3442716" cy="3285998"/>
              </a:xfrm>
              <a:custGeom>
                <a:avLst/>
                <a:gdLst/>
                <a:ahLst/>
                <a:cxnLst/>
                <a:rect l="l" t="t" r="r" b="b"/>
                <a:pathLst>
                  <a:path w="3442716" h="3285998">
                    <a:moveTo>
                      <a:pt x="1721358" y="2667"/>
                    </a:moveTo>
                    <a:cubicBezTo>
                      <a:pt x="1133602" y="0"/>
                      <a:pt x="589280" y="312039"/>
                      <a:pt x="294640" y="820674"/>
                    </a:cubicBezTo>
                    <a:cubicBezTo>
                      <a:pt x="0" y="1329309"/>
                      <a:pt x="0" y="1956689"/>
                      <a:pt x="294640" y="2465324"/>
                    </a:cubicBezTo>
                    <a:cubicBezTo>
                      <a:pt x="589280" y="2973959"/>
                      <a:pt x="1133602" y="3285998"/>
                      <a:pt x="1721358" y="3283331"/>
                    </a:cubicBezTo>
                    <a:cubicBezTo>
                      <a:pt x="2309114" y="3285998"/>
                      <a:pt x="2853436" y="2973832"/>
                      <a:pt x="3148076" y="2465324"/>
                    </a:cubicBezTo>
                    <a:cubicBezTo>
                      <a:pt x="3442716" y="1956816"/>
                      <a:pt x="3442716" y="1329309"/>
                      <a:pt x="3148076" y="820674"/>
                    </a:cubicBezTo>
                    <a:cubicBezTo>
                      <a:pt x="2853436" y="312039"/>
                      <a:pt x="2309241" y="0"/>
                      <a:pt x="1721358" y="2667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2261576" y="1987521"/>
              <a:ext cx="2452761" cy="2341067"/>
              <a:chOff x="0" y="0"/>
              <a:chExt cx="3270348" cy="3121423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3270250" cy="3121533"/>
              </a:xfrm>
              <a:custGeom>
                <a:avLst/>
                <a:gdLst/>
                <a:ahLst/>
                <a:cxnLst/>
                <a:rect l="l" t="t" r="r" b="b"/>
                <a:pathLst>
                  <a:path w="3270250" h="3121533">
                    <a:moveTo>
                      <a:pt x="1635125" y="2540"/>
                    </a:moveTo>
                    <a:cubicBezTo>
                      <a:pt x="1076833" y="0"/>
                      <a:pt x="559816" y="296418"/>
                      <a:pt x="279908" y="779526"/>
                    </a:cubicBezTo>
                    <a:cubicBezTo>
                      <a:pt x="0" y="1262634"/>
                      <a:pt x="0" y="1858645"/>
                      <a:pt x="279908" y="2341880"/>
                    </a:cubicBezTo>
                    <a:cubicBezTo>
                      <a:pt x="559816" y="2825115"/>
                      <a:pt x="1076833" y="3121406"/>
                      <a:pt x="1635125" y="3118993"/>
                    </a:cubicBezTo>
                    <a:cubicBezTo>
                      <a:pt x="2193544" y="3121533"/>
                      <a:pt x="2710434" y="2824988"/>
                      <a:pt x="2990342" y="2341880"/>
                    </a:cubicBezTo>
                    <a:cubicBezTo>
                      <a:pt x="3270250" y="1858772"/>
                      <a:pt x="3270250" y="1262761"/>
                      <a:pt x="2990342" y="779653"/>
                    </a:cubicBezTo>
                    <a:cubicBezTo>
                      <a:pt x="2710434" y="296545"/>
                      <a:pt x="2193544" y="0"/>
                      <a:pt x="1635125" y="254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38761" t="-80" r="-38764" b="-77"/>
                </a:stretch>
              </a:blipFill>
            </p:spPr>
            <p:txBody>
              <a:bodyPr/>
              <a:lstStyle/>
              <a:p>
                <a:endParaRPr lang="en-IN"/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47E0A26-1AD5-1F4F-AA78-6F6BD1B73BAB}"/>
              </a:ext>
            </a:extLst>
          </p:cNvPr>
          <p:cNvGrpSpPr/>
          <p:nvPr/>
        </p:nvGrpSpPr>
        <p:grpSpPr>
          <a:xfrm>
            <a:off x="6172540" y="1891596"/>
            <a:ext cx="6123217" cy="4531942"/>
            <a:chOff x="6172540" y="1891596"/>
            <a:chExt cx="6123217" cy="4531942"/>
          </a:xfrm>
        </p:grpSpPr>
        <p:grpSp>
          <p:nvGrpSpPr>
            <p:cNvPr id="43" name="Group 43"/>
            <p:cNvGrpSpPr/>
            <p:nvPr/>
          </p:nvGrpSpPr>
          <p:grpSpPr>
            <a:xfrm>
              <a:off x="6172540" y="4533469"/>
              <a:ext cx="6123217" cy="1890069"/>
              <a:chOff x="0" y="0"/>
              <a:chExt cx="8164289" cy="2520092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8164288" cy="2520092"/>
              </a:xfrm>
              <a:custGeom>
                <a:avLst/>
                <a:gdLst/>
                <a:ahLst/>
                <a:cxnLst/>
                <a:rect l="l" t="t" r="r" b="b"/>
                <a:pathLst>
                  <a:path w="8164288" h="2520092">
                    <a:moveTo>
                      <a:pt x="0" y="0"/>
                    </a:moveTo>
                    <a:lnTo>
                      <a:pt x="8164288" y="0"/>
                    </a:lnTo>
                    <a:lnTo>
                      <a:pt x="8164288" y="2520092"/>
                    </a:lnTo>
                    <a:lnTo>
                      <a:pt x="0" y="2520092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-9525"/>
                <a:ext cx="8164289" cy="2529617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algn="ctr">
                  <a:lnSpc>
                    <a:spcPts val="4181"/>
                  </a:lnSpc>
                </a:pPr>
                <a:r>
                  <a:rPr lang="en-US" sz="3399" b="1">
                    <a:solidFill>
                      <a:srgbClr val="383838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Opportunity to emphasize critical aspects</a:t>
                </a:r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7880018" y="1891596"/>
              <a:ext cx="2653766" cy="2532919"/>
              <a:chOff x="0" y="0"/>
              <a:chExt cx="3538354" cy="3377225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3538474" cy="3377311"/>
              </a:xfrm>
              <a:custGeom>
                <a:avLst/>
                <a:gdLst/>
                <a:ahLst/>
                <a:cxnLst/>
                <a:rect l="l" t="t" r="r" b="b"/>
                <a:pathLst>
                  <a:path w="3538474" h="3377311">
                    <a:moveTo>
                      <a:pt x="1769237" y="2667"/>
                    </a:moveTo>
                    <a:cubicBezTo>
                      <a:pt x="1165098" y="0"/>
                      <a:pt x="605663" y="320802"/>
                      <a:pt x="302895" y="843534"/>
                    </a:cubicBezTo>
                    <a:cubicBezTo>
                      <a:pt x="127" y="1366266"/>
                      <a:pt x="0" y="2011045"/>
                      <a:pt x="302895" y="2533777"/>
                    </a:cubicBezTo>
                    <a:cubicBezTo>
                      <a:pt x="605790" y="3056509"/>
                      <a:pt x="1165098" y="3377311"/>
                      <a:pt x="1769237" y="3374517"/>
                    </a:cubicBezTo>
                    <a:cubicBezTo>
                      <a:pt x="2373376" y="3377184"/>
                      <a:pt x="2932684" y="3056509"/>
                      <a:pt x="3235579" y="2533777"/>
                    </a:cubicBezTo>
                    <a:cubicBezTo>
                      <a:pt x="3538474" y="2011045"/>
                      <a:pt x="3538474" y="1366266"/>
                      <a:pt x="3235579" y="843534"/>
                    </a:cubicBezTo>
                    <a:cubicBezTo>
                      <a:pt x="2932684" y="320802"/>
                      <a:pt x="2373249" y="0"/>
                      <a:pt x="1769237" y="2667"/>
                    </a:cubicBezTo>
                    <a:close/>
                  </a:path>
                </a:pathLst>
              </a:custGeom>
              <a:solidFill>
                <a:srgbClr val="94B143"/>
              </a:solidFill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7915850" y="1925797"/>
              <a:ext cx="2582099" cy="2464516"/>
              <a:chOff x="0" y="0"/>
              <a:chExt cx="3442799" cy="3286021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3442716" cy="3285998"/>
              </a:xfrm>
              <a:custGeom>
                <a:avLst/>
                <a:gdLst/>
                <a:ahLst/>
                <a:cxnLst/>
                <a:rect l="l" t="t" r="r" b="b"/>
                <a:pathLst>
                  <a:path w="3442716" h="3285998">
                    <a:moveTo>
                      <a:pt x="1721358" y="2667"/>
                    </a:moveTo>
                    <a:cubicBezTo>
                      <a:pt x="1133602" y="0"/>
                      <a:pt x="589280" y="312039"/>
                      <a:pt x="294640" y="820674"/>
                    </a:cubicBezTo>
                    <a:cubicBezTo>
                      <a:pt x="0" y="1329309"/>
                      <a:pt x="0" y="1956689"/>
                      <a:pt x="294640" y="2465324"/>
                    </a:cubicBezTo>
                    <a:cubicBezTo>
                      <a:pt x="589280" y="2973959"/>
                      <a:pt x="1133602" y="3285998"/>
                      <a:pt x="1721358" y="3283331"/>
                    </a:cubicBezTo>
                    <a:cubicBezTo>
                      <a:pt x="2309114" y="3285998"/>
                      <a:pt x="2853436" y="2973832"/>
                      <a:pt x="3148076" y="2465324"/>
                    </a:cubicBezTo>
                    <a:cubicBezTo>
                      <a:pt x="3442716" y="1956816"/>
                      <a:pt x="3442716" y="1329309"/>
                      <a:pt x="3148076" y="820674"/>
                    </a:cubicBezTo>
                    <a:cubicBezTo>
                      <a:pt x="2853436" y="312039"/>
                      <a:pt x="2309241" y="0"/>
                      <a:pt x="1721358" y="2667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7980519" y="1987521"/>
              <a:ext cx="2452761" cy="2341067"/>
              <a:chOff x="0" y="0"/>
              <a:chExt cx="3270348" cy="3121423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3270250" cy="3121533"/>
              </a:xfrm>
              <a:custGeom>
                <a:avLst/>
                <a:gdLst/>
                <a:ahLst/>
                <a:cxnLst/>
                <a:rect l="l" t="t" r="r" b="b"/>
                <a:pathLst>
                  <a:path w="3270250" h="3121533">
                    <a:moveTo>
                      <a:pt x="1635125" y="2540"/>
                    </a:moveTo>
                    <a:cubicBezTo>
                      <a:pt x="1076833" y="0"/>
                      <a:pt x="559816" y="296418"/>
                      <a:pt x="279908" y="779526"/>
                    </a:cubicBezTo>
                    <a:cubicBezTo>
                      <a:pt x="0" y="1262634"/>
                      <a:pt x="0" y="1858645"/>
                      <a:pt x="279908" y="2341880"/>
                    </a:cubicBezTo>
                    <a:cubicBezTo>
                      <a:pt x="559816" y="2825115"/>
                      <a:pt x="1076833" y="3121406"/>
                      <a:pt x="1635125" y="3118993"/>
                    </a:cubicBezTo>
                    <a:cubicBezTo>
                      <a:pt x="2193544" y="3121533"/>
                      <a:pt x="2710434" y="2824988"/>
                      <a:pt x="2990342" y="2341880"/>
                    </a:cubicBezTo>
                    <a:cubicBezTo>
                      <a:pt x="3270250" y="1858772"/>
                      <a:pt x="3270250" y="1262761"/>
                      <a:pt x="2990342" y="779653"/>
                    </a:cubicBezTo>
                    <a:cubicBezTo>
                      <a:pt x="2710434" y="296545"/>
                      <a:pt x="2193544" y="0"/>
                      <a:pt x="1635125" y="254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38835" t="-80" r="-38838" b="-77"/>
                </a:stretch>
              </a:blipFill>
            </p:spPr>
            <p:txBody>
              <a:bodyPr/>
              <a:lstStyle/>
              <a:p>
                <a:endParaRPr lang="en-IN"/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57C5FC5-ECA9-FA47-B677-BFA153E332AC}"/>
              </a:ext>
            </a:extLst>
          </p:cNvPr>
          <p:cNvGrpSpPr/>
          <p:nvPr/>
        </p:nvGrpSpPr>
        <p:grpSpPr>
          <a:xfrm>
            <a:off x="12342235" y="1857394"/>
            <a:ext cx="4507478" cy="4674388"/>
            <a:chOff x="12342235" y="1857394"/>
            <a:chExt cx="4507478" cy="4674388"/>
          </a:xfrm>
        </p:grpSpPr>
        <p:grpSp>
          <p:nvGrpSpPr>
            <p:cNvPr id="52" name="Group 52"/>
            <p:cNvGrpSpPr/>
            <p:nvPr/>
          </p:nvGrpSpPr>
          <p:grpSpPr>
            <a:xfrm>
              <a:off x="12342235" y="4608178"/>
              <a:ext cx="4507478" cy="1923604"/>
              <a:chOff x="0" y="0"/>
              <a:chExt cx="6009971" cy="2564805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6009971" cy="2564805"/>
              </a:xfrm>
              <a:custGeom>
                <a:avLst/>
                <a:gdLst/>
                <a:ahLst/>
                <a:cxnLst/>
                <a:rect l="l" t="t" r="r" b="b"/>
                <a:pathLst>
                  <a:path w="6009971" h="2564805">
                    <a:moveTo>
                      <a:pt x="0" y="0"/>
                    </a:moveTo>
                    <a:lnTo>
                      <a:pt x="6009971" y="0"/>
                    </a:lnTo>
                    <a:lnTo>
                      <a:pt x="6009971" y="2564805"/>
                    </a:lnTo>
                    <a:lnTo>
                      <a:pt x="0" y="2564805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54" name="TextBox 54"/>
              <p:cNvSpPr txBox="1"/>
              <p:nvPr/>
            </p:nvSpPr>
            <p:spPr>
              <a:xfrm>
                <a:off x="0" y="-9525"/>
                <a:ext cx="6009971" cy="2574330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algn="ctr">
                  <a:lnSpc>
                    <a:spcPts val="4181"/>
                  </a:lnSpc>
                </a:pPr>
                <a:r>
                  <a:rPr lang="en-US" sz="3399" b="1">
                    <a:solidFill>
                      <a:srgbClr val="383838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It gives clarity on Ambiguous Points</a:t>
                </a:r>
              </a:p>
            </p:txBody>
          </p:sp>
        </p:grpSp>
        <p:grpSp>
          <p:nvGrpSpPr>
            <p:cNvPr id="55" name="Group 55"/>
            <p:cNvGrpSpPr/>
            <p:nvPr/>
          </p:nvGrpSpPr>
          <p:grpSpPr>
            <a:xfrm>
              <a:off x="13269091" y="1857394"/>
              <a:ext cx="2653766" cy="2532919"/>
              <a:chOff x="0" y="0"/>
              <a:chExt cx="3538354" cy="3377225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3538474" cy="3377311"/>
              </a:xfrm>
              <a:custGeom>
                <a:avLst/>
                <a:gdLst/>
                <a:ahLst/>
                <a:cxnLst/>
                <a:rect l="l" t="t" r="r" b="b"/>
                <a:pathLst>
                  <a:path w="3538474" h="3377311">
                    <a:moveTo>
                      <a:pt x="1769237" y="2667"/>
                    </a:moveTo>
                    <a:cubicBezTo>
                      <a:pt x="1165098" y="0"/>
                      <a:pt x="605663" y="320802"/>
                      <a:pt x="302895" y="843534"/>
                    </a:cubicBezTo>
                    <a:cubicBezTo>
                      <a:pt x="127" y="1366266"/>
                      <a:pt x="0" y="2011045"/>
                      <a:pt x="302895" y="2533777"/>
                    </a:cubicBezTo>
                    <a:cubicBezTo>
                      <a:pt x="605790" y="3056509"/>
                      <a:pt x="1165098" y="3377311"/>
                      <a:pt x="1769237" y="3374517"/>
                    </a:cubicBezTo>
                    <a:cubicBezTo>
                      <a:pt x="2373376" y="3377184"/>
                      <a:pt x="2932684" y="3056509"/>
                      <a:pt x="3235579" y="2533777"/>
                    </a:cubicBezTo>
                    <a:cubicBezTo>
                      <a:pt x="3538474" y="2011045"/>
                      <a:pt x="3538474" y="1366266"/>
                      <a:pt x="3235579" y="843534"/>
                    </a:cubicBezTo>
                    <a:cubicBezTo>
                      <a:pt x="2932684" y="320802"/>
                      <a:pt x="2373249" y="0"/>
                      <a:pt x="1769237" y="2667"/>
                    </a:cubicBezTo>
                    <a:close/>
                  </a:path>
                </a:pathLst>
              </a:custGeom>
              <a:solidFill>
                <a:srgbClr val="94B143"/>
              </a:solidFill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13304924" y="1891596"/>
              <a:ext cx="2582099" cy="2464516"/>
              <a:chOff x="0" y="0"/>
              <a:chExt cx="3442799" cy="3286021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3442716" cy="3285998"/>
              </a:xfrm>
              <a:custGeom>
                <a:avLst/>
                <a:gdLst/>
                <a:ahLst/>
                <a:cxnLst/>
                <a:rect l="l" t="t" r="r" b="b"/>
                <a:pathLst>
                  <a:path w="3442716" h="3285998">
                    <a:moveTo>
                      <a:pt x="1721358" y="2667"/>
                    </a:moveTo>
                    <a:cubicBezTo>
                      <a:pt x="1133602" y="0"/>
                      <a:pt x="589280" y="312039"/>
                      <a:pt x="294640" y="820674"/>
                    </a:cubicBezTo>
                    <a:cubicBezTo>
                      <a:pt x="0" y="1329309"/>
                      <a:pt x="0" y="1956689"/>
                      <a:pt x="294640" y="2465324"/>
                    </a:cubicBezTo>
                    <a:cubicBezTo>
                      <a:pt x="589280" y="2973959"/>
                      <a:pt x="1133602" y="3285998"/>
                      <a:pt x="1721358" y="3283331"/>
                    </a:cubicBezTo>
                    <a:cubicBezTo>
                      <a:pt x="2309114" y="3285998"/>
                      <a:pt x="2853436" y="2973832"/>
                      <a:pt x="3148076" y="2465324"/>
                    </a:cubicBezTo>
                    <a:cubicBezTo>
                      <a:pt x="3442716" y="1956816"/>
                      <a:pt x="3442716" y="1329309"/>
                      <a:pt x="3148076" y="820674"/>
                    </a:cubicBezTo>
                    <a:cubicBezTo>
                      <a:pt x="2853436" y="312039"/>
                      <a:pt x="2309241" y="0"/>
                      <a:pt x="1721358" y="2667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59" name="Group 59"/>
            <p:cNvGrpSpPr/>
            <p:nvPr/>
          </p:nvGrpSpPr>
          <p:grpSpPr>
            <a:xfrm>
              <a:off x="13369593" y="1953320"/>
              <a:ext cx="2452761" cy="2341067"/>
              <a:chOff x="0" y="0"/>
              <a:chExt cx="3270348" cy="3121423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3270250" cy="3121533"/>
              </a:xfrm>
              <a:custGeom>
                <a:avLst/>
                <a:gdLst/>
                <a:ahLst/>
                <a:cxnLst/>
                <a:rect l="l" t="t" r="r" b="b"/>
                <a:pathLst>
                  <a:path w="3270250" h="3121533">
                    <a:moveTo>
                      <a:pt x="1635125" y="2540"/>
                    </a:moveTo>
                    <a:cubicBezTo>
                      <a:pt x="1076833" y="0"/>
                      <a:pt x="559816" y="296418"/>
                      <a:pt x="279908" y="779526"/>
                    </a:cubicBezTo>
                    <a:cubicBezTo>
                      <a:pt x="0" y="1262634"/>
                      <a:pt x="0" y="1858645"/>
                      <a:pt x="279908" y="2341880"/>
                    </a:cubicBezTo>
                    <a:cubicBezTo>
                      <a:pt x="559816" y="2825115"/>
                      <a:pt x="1076833" y="3121406"/>
                      <a:pt x="1635125" y="3118993"/>
                    </a:cubicBezTo>
                    <a:cubicBezTo>
                      <a:pt x="2193544" y="3121533"/>
                      <a:pt x="2710434" y="2824988"/>
                      <a:pt x="2990342" y="2341880"/>
                    </a:cubicBezTo>
                    <a:cubicBezTo>
                      <a:pt x="3270250" y="1858772"/>
                      <a:pt x="3270250" y="1262761"/>
                      <a:pt x="2990342" y="779653"/>
                    </a:cubicBezTo>
                    <a:cubicBezTo>
                      <a:pt x="2710434" y="296545"/>
                      <a:pt x="2193544" y="0"/>
                      <a:pt x="1635125" y="254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24757" t="-80" r="-24760" b="-77"/>
                </a:stretch>
              </a:blipFill>
            </p:spPr>
            <p:txBody>
              <a:bodyPr/>
              <a:lstStyle/>
              <a:p>
                <a:endParaRPr lang="en-IN"/>
              </a:p>
            </p:txBody>
          </p:sp>
        </p:grpSp>
      </p:grpSp>
      <p:sp>
        <p:nvSpPr>
          <p:cNvPr id="61" name="Freeform 61"/>
          <p:cNvSpPr/>
          <p:nvPr/>
        </p:nvSpPr>
        <p:spPr>
          <a:xfrm>
            <a:off x="1383027" y="349234"/>
            <a:ext cx="1071535" cy="1040728"/>
          </a:xfrm>
          <a:custGeom>
            <a:avLst/>
            <a:gdLst/>
            <a:ahLst/>
            <a:cxnLst/>
            <a:rect l="l" t="t" r="r" b="b"/>
            <a:pathLst>
              <a:path w="1071535" h="1040728">
                <a:moveTo>
                  <a:pt x="0" y="0"/>
                </a:moveTo>
                <a:lnTo>
                  <a:pt x="1071535" y="0"/>
                </a:lnTo>
                <a:lnTo>
                  <a:pt x="1071535" y="1040728"/>
                </a:lnTo>
                <a:lnTo>
                  <a:pt x="0" y="10407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2" name="TextBox 62"/>
          <p:cNvSpPr txBox="1"/>
          <p:nvPr/>
        </p:nvSpPr>
        <p:spPr>
          <a:xfrm>
            <a:off x="2644030" y="458019"/>
            <a:ext cx="15114718" cy="785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31"/>
              </a:lnSpc>
            </a:pPr>
            <a:r>
              <a:rPr lang="en-US" sz="4906">
                <a:solidFill>
                  <a:srgbClr val="383838"/>
                </a:solidFill>
                <a:latin typeface="Anton"/>
                <a:ea typeface="Anton"/>
                <a:cs typeface="Anton"/>
                <a:sym typeface="Anton"/>
              </a:rPr>
              <a:t>MISTAKE 7 - People don't exercise Video Conference option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" name="Group 3"/>
          <p:cNvGrpSpPr/>
          <p:nvPr/>
        </p:nvGrpSpPr>
        <p:grpSpPr>
          <a:xfrm>
            <a:off x="0" y="6564069"/>
            <a:ext cx="14797518" cy="2044552"/>
            <a:chOff x="0" y="0"/>
            <a:chExt cx="3897289" cy="5384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7289" cy="538483"/>
            </a:xfrm>
            <a:custGeom>
              <a:avLst/>
              <a:gdLst/>
              <a:ahLst/>
              <a:cxnLst/>
              <a:rect l="l" t="t" r="r" b="b"/>
              <a:pathLst>
                <a:path w="3897289" h="538483">
                  <a:moveTo>
                    <a:pt x="0" y="0"/>
                  </a:moveTo>
                  <a:lnTo>
                    <a:pt x="3897289" y="0"/>
                  </a:lnTo>
                  <a:lnTo>
                    <a:pt x="3897289" y="538483"/>
                  </a:lnTo>
                  <a:lnTo>
                    <a:pt x="0" y="538483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97289" cy="576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74169" y="912948"/>
            <a:ext cx="449282" cy="542120"/>
          </a:xfrm>
          <a:custGeom>
            <a:avLst/>
            <a:gdLst/>
            <a:ahLst/>
            <a:cxnLst/>
            <a:rect l="l" t="t" r="r" b="b"/>
            <a:pathLst>
              <a:path w="449282" h="542120">
                <a:moveTo>
                  <a:pt x="0" y="0"/>
                </a:moveTo>
                <a:lnTo>
                  <a:pt x="449282" y="0"/>
                </a:lnTo>
                <a:lnTo>
                  <a:pt x="449282" y="542120"/>
                </a:lnTo>
                <a:lnTo>
                  <a:pt x="0" y="542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>
            <a:off x="674169" y="1830422"/>
            <a:ext cx="449282" cy="542120"/>
          </a:xfrm>
          <a:custGeom>
            <a:avLst/>
            <a:gdLst/>
            <a:ahLst/>
            <a:cxnLst/>
            <a:rect l="l" t="t" r="r" b="b"/>
            <a:pathLst>
              <a:path w="449282" h="542120">
                <a:moveTo>
                  <a:pt x="0" y="0"/>
                </a:moveTo>
                <a:lnTo>
                  <a:pt x="449282" y="0"/>
                </a:lnTo>
                <a:lnTo>
                  <a:pt x="449282" y="542120"/>
                </a:lnTo>
                <a:lnTo>
                  <a:pt x="0" y="542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Freeform 8"/>
          <p:cNvSpPr/>
          <p:nvPr/>
        </p:nvSpPr>
        <p:spPr>
          <a:xfrm>
            <a:off x="642868" y="4245465"/>
            <a:ext cx="449282" cy="542120"/>
          </a:xfrm>
          <a:custGeom>
            <a:avLst/>
            <a:gdLst/>
            <a:ahLst/>
            <a:cxnLst/>
            <a:rect l="l" t="t" r="r" b="b"/>
            <a:pathLst>
              <a:path w="449282" h="542120">
                <a:moveTo>
                  <a:pt x="0" y="0"/>
                </a:moveTo>
                <a:lnTo>
                  <a:pt x="449282" y="0"/>
                </a:lnTo>
                <a:lnTo>
                  <a:pt x="449282" y="542120"/>
                </a:lnTo>
                <a:lnTo>
                  <a:pt x="0" y="542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Freeform 9"/>
          <p:cNvSpPr/>
          <p:nvPr/>
        </p:nvSpPr>
        <p:spPr>
          <a:xfrm>
            <a:off x="10469900" y="5408425"/>
            <a:ext cx="6789400" cy="4373750"/>
          </a:xfrm>
          <a:custGeom>
            <a:avLst/>
            <a:gdLst/>
            <a:ahLst/>
            <a:cxnLst/>
            <a:rect l="l" t="t" r="r" b="b"/>
            <a:pathLst>
              <a:path w="6789400" h="4373750">
                <a:moveTo>
                  <a:pt x="0" y="0"/>
                </a:moveTo>
                <a:lnTo>
                  <a:pt x="6789400" y="0"/>
                </a:lnTo>
                <a:lnTo>
                  <a:pt x="6789400" y="4373750"/>
                </a:lnTo>
                <a:lnTo>
                  <a:pt x="0" y="43737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616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0" name="TextBox 10"/>
          <p:cNvSpPr txBox="1"/>
          <p:nvPr/>
        </p:nvSpPr>
        <p:spPr>
          <a:xfrm>
            <a:off x="1290252" y="3002844"/>
            <a:ext cx="16230600" cy="2405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2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4802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4802"/>
              </a:lnSpc>
              <a:spcBef>
                <a:spcPct val="0"/>
              </a:spcBef>
            </a:pPr>
            <a:r>
              <a:rPr lang="en-US" sz="3841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"This information was already verified during scrutiny; it cannot be reopened."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0555" y="6874243"/>
            <a:ext cx="10193081" cy="1339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7"/>
              </a:lnSpc>
              <a:spcBef>
                <a:spcPct val="0"/>
              </a:spcBef>
            </a:pPr>
            <a:r>
              <a:rPr lang="en-US" sz="4293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Despite repeated written submissions, AO did not agree.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90252" y="875790"/>
            <a:ext cx="16226086" cy="597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2"/>
              </a:lnSpc>
              <a:spcBef>
                <a:spcPct val="0"/>
              </a:spcBef>
            </a:pPr>
            <a:r>
              <a:rPr lang="en-US" sz="3841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Written submissions alone may not be enough!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90252" y="1811372"/>
            <a:ext cx="10439506" cy="597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2"/>
              </a:lnSpc>
              <a:spcBef>
                <a:spcPct val="0"/>
              </a:spcBef>
            </a:pPr>
            <a:r>
              <a:rPr lang="en-US" sz="3841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Talking with conviction is also important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40554" y="3269173"/>
            <a:ext cx="15156645" cy="597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02"/>
              </a:lnSpc>
              <a:spcBef>
                <a:spcPct val="0"/>
              </a:spcBef>
            </a:pPr>
            <a:r>
              <a:rPr lang="en-US" sz="3841" b="1" dirty="0">
                <a:solidFill>
                  <a:srgbClr val="003C7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 a recent Section 148 case, I kept writing to the AO that: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065150" y="9921156"/>
            <a:ext cx="4983544" cy="36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5"/>
              </a:lnSpc>
              <a:spcBef>
                <a:spcPct val="0"/>
              </a:spcBef>
            </a:pPr>
            <a:r>
              <a:rPr lang="en-US" sz="2175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PRESENTED BY- RAJAT AGRAWAL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906668" y="6767536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2" y="0"/>
                </a:lnTo>
                <a:lnTo>
                  <a:pt x="397602" y="479760"/>
                </a:lnTo>
                <a:lnTo>
                  <a:pt x="0" y="479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Freeform 4"/>
          <p:cNvSpPr/>
          <p:nvPr/>
        </p:nvSpPr>
        <p:spPr>
          <a:xfrm>
            <a:off x="686805" y="826522"/>
            <a:ext cx="5187839" cy="3456398"/>
          </a:xfrm>
          <a:custGeom>
            <a:avLst/>
            <a:gdLst/>
            <a:ahLst/>
            <a:cxnLst/>
            <a:rect l="l" t="t" r="r" b="b"/>
            <a:pathLst>
              <a:path w="5187839" h="3456398">
                <a:moveTo>
                  <a:pt x="0" y="0"/>
                </a:moveTo>
                <a:lnTo>
                  <a:pt x="5187838" y="0"/>
                </a:lnTo>
                <a:lnTo>
                  <a:pt x="5187838" y="3456397"/>
                </a:lnTo>
                <a:lnTo>
                  <a:pt x="0" y="34563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/>
          <p:cNvSpPr/>
          <p:nvPr/>
        </p:nvSpPr>
        <p:spPr>
          <a:xfrm>
            <a:off x="906668" y="7643073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2" y="0"/>
                </a:lnTo>
                <a:lnTo>
                  <a:pt x="397602" y="479760"/>
                </a:lnTo>
                <a:lnTo>
                  <a:pt x="0" y="479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/>
          <p:cNvSpPr/>
          <p:nvPr/>
        </p:nvSpPr>
        <p:spPr>
          <a:xfrm>
            <a:off x="906668" y="8501921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2" y="0"/>
                </a:lnTo>
                <a:lnTo>
                  <a:pt x="397602" y="479761"/>
                </a:lnTo>
                <a:lnTo>
                  <a:pt x="0" y="479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>
            <a:off x="6588255" y="2171453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1" y="0"/>
                </a:lnTo>
                <a:lnTo>
                  <a:pt x="397601" y="479760"/>
                </a:lnTo>
                <a:lnTo>
                  <a:pt x="0" y="479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Freeform 8"/>
          <p:cNvSpPr/>
          <p:nvPr/>
        </p:nvSpPr>
        <p:spPr>
          <a:xfrm>
            <a:off x="6588255" y="3046990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1" y="0"/>
                </a:lnTo>
                <a:lnTo>
                  <a:pt x="397601" y="479760"/>
                </a:lnTo>
                <a:lnTo>
                  <a:pt x="0" y="479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Freeform 9"/>
          <p:cNvSpPr/>
          <p:nvPr/>
        </p:nvSpPr>
        <p:spPr>
          <a:xfrm>
            <a:off x="13224814" y="5969264"/>
            <a:ext cx="3319627" cy="3095553"/>
          </a:xfrm>
          <a:custGeom>
            <a:avLst/>
            <a:gdLst/>
            <a:ahLst/>
            <a:cxnLst/>
            <a:rect l="l" t="t" r="r" b="b"/>
            <a:pathLst>
              <a:path w="3319627" h="3095553">
                <a:moveTo>
                  <a:pt x="0" y="0"/>
                </a:moveTo>
                <a:lnTo>
                  <a:pt x="3319627" y="0"/>
                </a:lnTo>
                <a:lnTo>
                  <a:pt x="3319627" y="3095552"/>
                </a:lnTo>
                <a:lnTo>
                  <a:pt x="0" y="3095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0" name="TextBox 10"/>
          <p:cNvSpPr txBox="1"/>
          <p:nvPr/>
        </p:nvSpPr>
        <p:spPr>
          <a:xfrm>
            <a:off x="6238354" y="1267691"/>
            <a:ext cx="10144389" cy="5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>
                <a:solidFill>
                  <a:srgbClr val="003C7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When I used the Video Conference option: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41759" y="5124450"/>
            <a:ext cx="3906441" cy="511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9"/>
              </a:lnSpc>
              <a:spcBef>
                <a:spcPct val="0"/>
              </a:spcBef>
            </a:pPr>
            <a:r>
              <a:rPr lang="en-US" sz="3399" b="1" u="sng" dirty="0">
                <a:solidFill>
                  <a:srgbClr val="003C7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KEY LEARNING: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41759" y="5864489"/>
            <a:ext cx="11069241" cy="61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167"/>
              </a:lnSpc>
            </a:pPr>
            <a:r>
              <a:rPr lang="en-US" sz="3399" b="1" i="1" dirty="0">
                <a:solidFill>
                  <a:srgbClr val="003C7A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Always exercise your right to Video Conference: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55370" y="8466847"/>
            <a:ext cx="12092182" cy="1064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Many times,  in-person explanation has more impact than written words.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55370" y="7640712"/>
            <a:ext cx="11069240" cy="511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9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AO is able to understand complex points clearly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79939" y="6795648"/>
            <a:ext cx="5972770" cy="5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9"/>
              </a:lnSpc>
              <a:spcBef>
                <a:spcPct val="0"/>
              </a:spcBef>
            </a:pPr>
            <a:r>
              <a:rPr lang="en-US" sz="3399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It builds direct connection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144654" y="3011915"/>
            <a:ext cx="10825757" cy="511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9"/>
              </a:lnSpc>
              <a:spcBef>
                <a:spcPct val="0"/>
              </a:spcBef>
            </a:pPr>
            <a:r>
              <a:rPr lang="en-US" sz="3399" b="1" dirty="0" err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Favourable</a:t>
            </a:r>
            <a:r>
              <a:rPr lang="en-US" sz="3399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order was passed for the </a:t>
            </a:r>
            <a:r>
              <a:rPr lang="en-US" sz="3399" b="1" dirty="0" err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assessee</a:t>
            </a:r>
            <a:r>
              <a:rPr lang="en-US" sz="3399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144655" y="2169755"/>
            <a:ext cx="5920495" cy="511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9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AO understood the issue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065150" y="9744075"/>
            <a:ext cx="4983544" cy="36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5"/>
              </a:lnSpc>
              <a:spcBef>
                <a:spcPct val="0"/>
              </a:spcBef>
            </a:pPr>
            <a:r>
              <a:rPr lang="en-US" sz="2175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PRESENTED BY- RAJAT AGRAWAL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906668" y="6478704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2" y="0"/>
                </a:lnTo>
                <a:lnTo>
                  <a:pt x="397602" y="479761"/>
                </a:lnTo>
                <a:lnTo>
                  <a:pt x="0" y="479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Freeform 4"/>
          <p:cNvSpPr/>
          <p:nvPr/>
        </p:nvSpPr>
        <p:spPr>
          <a:xfrm>
            <a:off x="906668" y="7354242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2" y="0"/>
                </a:lnTo>
                <a:lnTo>
                  <a:pt x="397602" y="479760"/>
                </a:lnTo>
                <a:lnTo>
                  <a:pt x="0" y="479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/>
          <p:cNvSpPr/>
          <p:nvPr/>
        </p:nvSpPr>
        <p:spPr>
          <a:xfrm>
            <a:off x="906668" y="8213090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2" y="0"/>
                </a:lnTo>
                <a:lnTo>
                  <a:pt x="397602" y="479760"/>
                </a:lnTo>
                <a:lnTo>
                  <a:pt x="0" y="479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TextBox 6"/>
          <p:cNvSpPr txBox="1"/>
          <p:nvPr/>
        </p:nvSpPr>
        <p:spPr>
          <a:xfrm>
            <a:off x="712942" y="5408946"/>
            <a:ext cx="6155307" cy="5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9"/>
              </a:lnSpc>
              <a:spcBef>
                <a:spcPct val="0"/>
              </a:spcBef>
            </a:pPr>
            <a:r>
              <a:rPr lang="en-US" sz="3399" b="1" u="sng" dirty="0">
                <a:solidFill>
                  <a:srgbClr val="003C7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WHY IS THIS IMPORTANT?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55370" y="8194040"/>
            <a:ext cx="16015865" cy="1064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After every important Video Conference, submit bullet-point summary of what was discussed to safeguard your case!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55370" y="7335191"/>
            <a:ext cx="13784630" cy="511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Protects your client’s position in case of any future dispute.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55370" y="6443630"/>
            <a:ext cx="16299230" cy="511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Written summary can be used as evidence before appellate authorities.</a:t>
            </a:r>
          </a:p>
        </p:txBody>
      </p:sp>
      <p:sp>
        <p:nvSpPr>
          <p:cNvPr id="10" name="Freeform 10"/>
          <p:cNvSpPr/>
          <p:nvPr/>
        </p:nvSpPr>
        <p:spPr>
          <a:xfrm>
            <a:off x="906668" y="769238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2" y="0"/>
                </a:lnTo>
                <a:lnTo>
                  <a:pt x="397602" y="479761"/>
                </a:lnTo>
                <a:lnTo>
                  <a:pt x="0" y="479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1" name="Freeform 11"/>
          <p:cNvSpPr/>
          <p:nvPr/>
        </p:nvSpPr>
        <p:spPr>
          <a:xfrm>
            <a:off x="906668" y="1539266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2" y="0"/>
                </a:lnTo>
                <a:lnTo>
                  <a:pt x="397602" y="479760"/>
                </a:lnTo>
                <a:lnTo>
                  <a:pt x="0" y="479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2" name="Freeform 12"/>
          <p:cNvSpPr/>
          <p:nvPr/>
        </p:nvSpPr>
        <p:spPr>
          <a:xfrm>
            <a:off x="906668" y="2885075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2" y="0"/>
                </a:lnTo>
                <a:lnTo>
                  <a:pt x="397602" y="479760"/>
                </a:lnTo>
                <a:lnTo>
                  <a:pt x="0" y="479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3" name="TextBox 13"/>
          <p:cNvSpPr txBox="1"/>
          <p:nvPr/>
        </p:nvSpPr>
        <p:spPr>
          <a:xfrm>
            <a:off x="1579906" y="734163"/>
            <a:ext cx="12669493" cy="5148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After VC Always download VC recording from IT Portal.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79907" y="1573734"/>
            <a:ext cx="17409894" cy="1064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At times there is a technical issue, and you are unable to download the recording from IT Portal.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44538" y="2866025"/>
            <a:ext cx="17365375" cy="1064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What we can do is we can submit a written summary of key points discussed in the Video Conference, this should include AO’s reply</a:t>
            </a:r>
          </a:p>
        </p:txBody>
      </p:sp>
      <p:sp>
        <p:nvSpPr>
          <p:cNvPr id="16" name="Freeform 16"/>
          <p:cNvSpPr/>
          <p:nvPr/>
        </p:nvSpPr>
        <p:spPr>
          <a:xfrm>
            <a:off x="906668" y="4145849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2" y="0"/>
                </a:lnTo>
                <a:lnTo>
                  <a:pt x="397602" y="479761"/>
                </a:lnTo>
                <a:lnTo>
                  <a:pt x="0" y="479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7" name="TextBox 17"/>
          <p:cNvSpPr txBox="1"/>
          <p:nvPr/>
        </p:nvSpPr>
        <p:spPr>
          <a:xfrm>
            <a:off x="1579907" y="4113800"/>
            <a:ext cx="15391805" cy="5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This ensures there is evidence on record of your verbal submissions.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065150" y="9744075"/>
            <a:ext cx="4983544" cy="36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5"/>
              </a:lnSpc>
              <a:spcBef>
                <a:spcPct val="0"/>
              </a:spcBef>
            </a:pPr>
            <a:r>
              <a:rPr lang="en-US" sz="2175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PRESENTED BY: RAJAT AGRAWAL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3" grpId="0"/>
      <p:bldP spid="14" grpId="0"/>
      <p:bldP spid="1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739195"/>
            <a:chOff x="0" y="0"/>
            <a:chExt cx="4816593" cy="4580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58060"/>
            </a:xfrm>
            <a:custGeom>
              <a:avLst/>
              <a:gdLst/>
              <a:ahLst/>
              <a:cxnLst/>
              <a:rect l="l" t="t" r="r" b="b"/>
              <a:pathLst>
                <a:path w="4816592" h="458060">
                  <a:moveTo>
                    <a:pt x="0" y="0"/>
                  </a:moveTo>
                  <a:lnTo>
                    <a:pt x="4816592" y="0"/>
                  </a:lnTo>
                  <a:lnTo>
                    <a:pt x="4816592" y="458060"/>
                  </a:lnTo>
                  <a:lnTo>
                    <a:pt x="0" y="458060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496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1500" y="5143500"/>
            <a:ext cx="5528918" cy="4360934"/>
          </a:xfrm>
          <a:custGeom>
            <a:avLst/>
            <a:gdLst/>
            <a:ahLst/>
            <a:cxnLst/>
            <a:rect l="l" t="t" r="r" b="b"/>
            <a:pathLst>
              <a:path w="5528918" h="4360934">
                <a:moveTo>
                  <a:pt x="0" y="0"/>
                </a:moveTo>
                <a:lnTo>
                  <a:pt x="5528918" y="0"/>
                </a:lnTo>
                <a:lnTo>
                  <a:pt x="5528918" y="4360934"/>
                </a:lnTo>
                <a:lnTo>
                  <a:pt x="0" y="4360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>
            <a:off x="563394" y="2524794"/>
            <a:ext cx="387314" cy="467347"/>
          </a:xfrm>
          <a:custGeom>
            <a:avLst/>
            <a:gdLst/>
            <a:ahLst/>
            <a:cxnLst/>
            <a:rect l="l" t="t" r="r" b="b"/>
            <a:pathLst>
              <a:path w="387314" h="467347">
                <a:moveTo>
                  <a:pt x="0" y="0"/>
                </a:moveTo>
                <a:lnTo>
                  <a:pt x="387314" y="0"/>
                </a:lnTo>
                <a:lnTo>
                  <a:pt x="387314" y="467347"/>
                </a:lnTo>
                <a:lnTo>
                  <a:pt x="0" y="4673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Freeform 8"/>
          <p:cNvSpPr/>
          <p:nvPr/>
        </p:nvSpPr>
        <p:spPr>
          <a:xfrm>
            <a:off x="563394" y="3355345"/>
            <a:ext cx="387314" cy="467347"/>
          </a:xfrm>
          <a:custGeom>
            <a:avLst/>
            <a:gdLst/>
            <a:ahLst/>
            <a:cxnLst/>
            <a:rect l="l" t="t" r="r" b="b"/>
            <a:pathLst>
              <a:path w="387314" h="467347">
                <a:moveTo>
                  <a:pt x="0" y="0"/>
                </a:moveTo>
                <a:lnTo>
                  <a:pt x="387314" y="0"/>
                </a:lnTo>
                <a:lnTo>
                  <a:pt x="387314" y="467347"/>
                </a:lnTo>
                <a:lnTo>
                  <a:pt x="0" y="4673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Freeform 9"/>
          <p:cNvSpPr/>
          <p:nvPr/>
        </p:nvSpPr>
        <p:spPr>
          <a:xfrm>
            <a:off x="2293028" y="175183"/>
            <a:ext cx="1282931" cy="1388830"/>
          </a:xfrm>
          <a:custGeom>
            <a:avLst/>
            <a:gdLst/>
            <a:ahLst/>
            <a:cxnLst/>
            <a:rect l="l" t="t" r="r" b="b"/>
            <a:pathLst>
              <a:path w="1282931" h="1388830">
                <a:moveTo>
                  <a:pt x="0" y="0"/>
                </a:moveTo>
                <a:lnTo>
                  <a:pt x="1282931" y="0"/>
                </a:lnTo>
                <a:lnTo>
                  <a:pt x="1282931" y="1388830"/>
                </a:lnTo>
                <a:lnTo>
                  <a:pt x="0" y="13888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0" name="TextBox 10"/>
          <p:cNvSpPr txBox="1"/>
          <p:nvPr/>
        </p:nvSpPr>
        <p:spPr>
          <a:xfrm>
            <a:off x="3935796" y="458019"/>
            <a:ext cx="12059176" cy="785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31"/>
              </a:lnSpc>
            </a:pPr>
            <a:r>
              <a:rPr lang="en-US" sz="4906">
                <a:solidFill>
                  <a:srgbClr val="383838"/>
                </a:solidFill>
                <a:latin typeface="Anton"/>
                <a:ea typeface="Anton"/>
                <a:cs typeface="Anton"/>
                <a:sym typeface="Anton"/>
              </a:rPr>
              <a:t>MISTAKE 8 - Not Filing a Synopsis of Submissions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35048" y="2499659"/>
            <a:ext cx="16314752" cy="499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40"/>
              </a:lnSpc>
              <a:spcBef>
                <a:spcPct val="0"/>
              </a:spcBef>
            </a:pPr>
            <a:r>
              <a:rPr lang="en-US" sz="3312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Many submissions are made during the assessment stage (within 1 year).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105791" y="6822066"/>
            <a:ext cx="9591750" cy="1936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9"/>
              </a:lnSpc>
              <a:spcBef>
                <a:spcPct val="0"/>
              </a:spcBef>
            </a:pPr>
            <a:r>
              <a:rPr lang="en-US" sz="4151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➤ They get confused.</a:t>
            </a:r>
          </a:p>
          <a:p>
            <a:pPr algn="l">
              <a:lnSpc>
                <a:spcPts val="5189"/>
              </a:lnSpc>
              <a:spcBef>
                <a:spcPct val="0"/>
              </a:spcBef>
            </a:pPr>
            <a:r>
              <a:rPr lang="en-US" sz="4151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➤ They may not feel like reading every single submission.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105791" y="5135511"/>
            <a:ext cx="10088538" cy="1368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94"/>
              </a:lnSpc>
              <a:spcBef>
                <a:spcPct val="0"/>
              </a:spcBef>
            </a:pPr>
            <a:r>
              <a:rPr lang="en-US" sz="4395" b="1" dirty="0">
                <a:solidFill>
                  <a:srgbClr val="003C7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When officers see a large volume of submissions: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35048" y="3345820"/>
            <a:ext cx="16946379" cy="1027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40"/>
              </a:lnSpc>
              <a:spcBef>
                <a:spcPct val="0"/>
              </a:spcBef>
            </a:pPr>
            <a:r>
              <a:rPr lang="en-US" sz="3312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Many more submissions are made during CIT (Appeals) which goes on for couple of years.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065150" y="9744075"/>
            <a:ext cx="4983544" cy="36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5"/>
              </a:lnSpc>
              <a:spcBef>
                <a:spcPct val="0"/>
              </a:spcBef>
            </a:pPr>
            <a:r>
              <a:rPr lang="en-US" sz="2175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PRESENTED BY- RAJAT AGRAWAL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835043" y="2880995"/>
            <a:ext cx="387314" cy="467347"/>
          </a:xfrm>
          <a:custGeom>
            <a:avLst/>
            <a:gdLst/>
            <a:ahLst/>
            <a:cxnLst/>
            <a:rect l="l" t="t" r="r" b="b"/>
            <a:pathLst>
              <a:path w="387314" h="467347">
                <a:moveTo>
                  <a:pt x="0" y="0"/>
                </a:moveTo>
                <a:lnTo>
                  <a:pt x="387314" y="0"/>
                </a:lnTo>
                <a:lnTo>
                  <a:pt x="387314" y="467347"/>
                </a:lnTo>
                <a:lnTo>
                  <a:pt x="0" y="4673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4" name="Group 4"/>
          <p:cNvGrpSpPr/>
          <p:nvPr/>
        </p:nvGrpSpPr>
        <p:grpSpPr>
          <a:xfrm>
            <a:off x="0" y="6386387"/>
            <a:ext cx="18288000" cy="1467293"/>
            <a:chOff x="0" y="0"/>
            <a:chExt cx="4816593" cy="3864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386448"/>
            </a:xfrm>
            <a:custGeom>
              <a:avLst/>
              <a:gdLst/>
              <a:ahLst/>
              <a:cxnLst/>
              <a:rect l="l" t="t" r="r" b="b"/>
              <a:pathLst>
                <a:path w="4816592" h="386448">
                  <a:moveTo>
                    <a:pt x="0" y="0"/>
                  </a:moveTo>
                  <a:lnTo>
                    <a:pt x="4816592" y="0"/>
                  </a:lnTo>
                  <a:lnTo>
                    <a:pt x="4816592" y="386448"/>
                  </a:lnTo>
                  <a:lnTo>
                    <a:pt x="0" y="386448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424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832402" y="1883410"/>
            <a:ext cx="387314" cy="467347"/>
          </a:xfrm>
          <a:custGeom>
            <a:avLst/>
            <a:gdLst/>
            <a:ahLst/>
            <a:cxnLst/>
            <a:rect l="l" t="t" r="r" b="b"/>
            <a:pathLst>
              <a:path w="387314" h="467347">
                <a:moveTo>
                  <a:pt x="0" y="0"/>
                </a:moveTo>
                <a:lnTo>
                  <a:pt x="387314" y="0"/>
                </a:lnTo>
                <a:lnTo>
                  <a:pt x="387314" y="467347"/>
                </a:lnTo>
                <a:lnTo>
                  <a:pt x="0" y="4673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Freeform 8"/>
          <p:cNvSpPr/>
          <p:nvPr/>
        </p:nvSpPr>
        <p:spPr>
          <a:xfrm>
            <a:off x="11396420" y="4431584"/>
            <a:ext cx="6542364" cy="5855416"/>
          </a:xfrm>
          <a:custGeom>
            <a:avLst/>
            <a:gdLst/>
            <a:ahLst/>
            <a:cxnLst/>
            <a:rect l="l" t="t" r="r" b="b"/>
            <a:pathLst>
              <a:path w="6542364" h="5855416">
                <a:moveTo>
                  <a:pt x="0" y="0"/>
                </a:moveTo>
                <a:lnTo>
                  <a:pt x="6542364" y="0"/>
                </a:lnTo>
                <a:lnTo>
                  <a:pt x="6542364" y="5855416"/>
                </a:lnTo>
                <a:lnTo>
                  <a:pt x="0" y="58554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TextBox 9"/>
          <p:cNvSpPr txBox="1"/>
          <p:nvPr/>
        </p:nvSpPr>
        <p:spPr>
          <a:xfrm>
            <a:off x="1134695" y="3503018"/>
            <a:ext cx="13329066" cy="2369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2764" lvl="1" indent="-351382" algn="l">
              <a:lnSpc>
                <a:spcPts val="4752"/>
              </a:lnSpc>
              <a:buFont typeface="Arial"/>
              <a:buChar char="•"/>
            </a:pPr>
            <a:r>
              <a:rPr lang="en-US" sz="3255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Not more than 3 pages.</a:t>
            </a:r>
          </a:p>
          <a:p>
            <a:pPr marL="702764" lvl="1" indent="-351382" algn="l">
              <a:lnSpc>
                <a:spcPts val="4752"/>
              </a:lnSpc>
              <a:buFont typeface="Arial"/>
              <a:buChar char="•"/>
            </a:pPr>
            <a:r>
              <a:rPr lang="en-US" sz="3255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Empower the officer to understand your case quickly.</a:t>
            </a:r>
          </a:p>
          <a:p>
            <a:pPr marL="702764" lvl="1" indent="-351382" algn="l">
              <a:lnSpc>
                <a:spcPts val="4752"/>
              </a:lnSpc>
              <a:buFont typeface="Arial"/>
              <a:buChar char="•"/>
            </a:pPr>
            <a:r>
              <a:rPr lang="en-US" sz="3255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Helps the officer in taking up the case and delivering justice effectively.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85443" y="2861945"/>
            <a:ext cx="3973264" cy="5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9"/>
              </a:lnSpc>
              <a:spcBef>
                <a:spcPct val="0"/>
              </a:spcBef>
            </a:pPr>
            <a:r>
              <a:rPr lang="en-US" sz="3399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Summary format.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5043" y="6549854"/>
            <a:ext cx="10986472" cy="1121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1"/>
              </a:lnSpc>
              <a:spcBef>
                <a:spcPct val="0"/>
              </a:spcBef>
            </a:pPr>
            <a:r>
              <a:rPr lang="en-US" sz="3585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 Tip : A well-prepared Synopsis can change the perception of your case.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82802" y="1835785"/>
            <a:ext cx="7824639" cy="5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File a </a:t>
            </a:r>
            <a:r>
              <a:rPr lang="en-US" sz="3399" b="1" dirty="0">
                <a:solidFill>
                  <a:srgbClr val="003C7A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Synopsis of All Submissions: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57051" y="1009650"/>
            <a:ext cx="3973264" cy="511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9"/>
              </a:lnSpc>
              <a:spcBef>
                <a:spcPct val="0"/>
              </a:spcBef>
            </a:pPr>
            <a:r>
              <a:rPr lang="en-US" sz="3399" b="1" u="sng" dirty="0">
                <a:solidFill>
                  <a:srgbClr val="003C7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KEY STRATEGY: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5164" y="9744075"/>
            <a:ext cx="4983544" cy="36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5"/>
              </a:lnSpc>
              <a:spcBef>
                <a:spcPct val="0"/>
              </a:spcBef>
            </a:pPr>
            <a:r>
              <a:rPr lang="en-US" sz="2175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PRESENTED BY: RAJAT AGRAWAL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739195"/>
            <a:chOff x="0" y="0"/>
            <a:chExt cx="4816593" cy="4580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58060"/>
            </a:xfrm>
            <a:custGeom>
              <a:avLst/>
              <a:gdLst/>
              <a:ahLst/>
              <a:cxnLst/>
              <a:rect l="l" t="t" r="r" b="b"/>
              <a:pathLst>
                <a:path w="4816592" h="458060">
                  <a:moveTo>
                    <a:pt x="0" y="0"/>
                  </a:moveTo>
                  <a:lnTo>
                    <a:pt x="4816592" y="0"/>
                  </a:lnTo>
                  <a:lnTo>
                    <a:pt x="4816592" y="458060"/>
                  </a:lnTo>
                  <a:lnTo>
                    <a:pt x="0" y="458060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496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838266" y="248060"/>
            <a:ext cx="1243076" cy="1243076"/>
          </a:xfrm>
          <a:custGeom>
            <a:avLst/>
            <a:gdLst/>
            <a:ahLst/>
            <a:cxnLst/>
            <a:rect l="l" t="t" r="r" b="b"/>
            <a:pathLst>
              <a:path w="1243076" h="1243076">
                <a:moveTo>
                  <a:pt x="0" y="0"/>
                </a:moveTo>
                <a:lnTo>
                  <a:pt x="1243076" y="0"/>
                </a:lnTo>
                <a:lnTo>
                  <a:pt x="1243076" y="1243076"/>
                </a:lnTo>
                <a:lnTo>
                  <a:pt x="0" y="124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TextBox 7"/>
          <p:cNvSpPr txBox="1"/>
          <p:nvPr/>
        </p:nvSpPr>
        <p:spPr>
          <a:xfrm>
            <a:off x="3337568" y="458019"/>
            <a:ext cx="13044370" cy="785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31"/>
              </a:lnSpc>
            </a:pPr>
            <a:r>
              <a:rPr lang="en-US" sz="4906">
                <a:solidFill>
                  <a:srgbClr val="383838"/>
                </a:solidFill>
                <a:latin typeface="Anton"/>
                <a:ea typeface="Anton"/>
                <a:cs typeface="Anton"/>
                <a:sym typeface="Anton"/>
              </a:rPr>
              <a:t>MISTAKE 9 - Not Considering Condonation of Delay</a:t>
            </a:r>
          </a:p>
        </p:txBody>
      </p:sp>
      <p:sp>
        <p:nvSpPr>
          <p:cNvPr id="8" name="Freeform 8"/>
          <p:cNvSpPr/>
          <p:nvPr/>
        </p:nvSpPr>
        <p:spPr>
          <a:xfrm>
            <a:off x="811188" y="7746921"/>
            <a:ext cx="1623170" cy="1623170"/>
          </a:xfrm>
          <a:custGeom>
            <a:avLst/>
            <a:gdLst/>
            <a:ahLst/>
            <a:cxnLst/>
            <a:rect l="l" t="t" r="r" b="b"/>
            <a:pathLst>
              <a:path w="1623170" h="1623170">
                <a:moveTo>
                  <a:pt x="0" y="0"/>
                </a:moveTo>
                <a:lnTo>
                  <a:pt x="1623170" y="0"/>
                </a:lnTo>
                <a:lnTo>
                  <a:pt x="1623170" y="1623170"/>
                </a:lnTo>
                <a:lnTo>
                  <a:pt x="0" y="16231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Freeform 9"/>
          <p:cNvSpPr/>
          <p:nvPr/>
        </p:nvSpPr>
        <p:spPr>
          <a:xfrm>
            <a:off x="2216697" y="2250764"/>
            <a:ext cx="15281107" cy="2110126"/>
          </a:xfrm>
          <a:custGeom>
            <a:avLst/>
            <a:gdLst/>
            <a:ahLst/>
            <a:cxnLst/>
            <a:rect l="l" t="t" r="r" b="b"/>
            <a:pathLst>
              <a:path w="15281107" h="2110126">
                <a:moveTo>
                  <a:pt x="0" y="0"/>
                </a:moveTo>
                <a:lnTo>
                  <a:pt x="15281107" y="0"/>
                </a:lnTo>
                <a:lnTo>
                  <a:pt x="15281107" y="2110125"/>
                </a:lnTo>
                <a:lnTo>
                  <a:pt x="0" y="21101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12"/>
          <p:cNvSpPr/>
          <p:nvPr/>
        </p:nvSpPr>
        <p:spPr>
          <a:xfrm>
            <a:off x="2216697" y="4493886"/>
            <a:ext cx="15281107" cy="1885181"/>
          </a:xfrm>
          <a:custGeom>
            <a:avLst/>
            <a:gdLst/>
            <a:ahLst/>
            <a:cxnLst/>
            <a:rect l="l" t="t" r="r" b="b"/>
            <a:pathLst>
              <a:path w="15281107" h="1885181">
                <a:moveTo>
                  <a:pt x="0" y="0"/>
                </a:moveTo>
                <a:lnTo>
                  <a:pt x="15281107" y="0"/>
                </a:lnTo>
                <a:lnTo>
                  <a:pt x="15281107" y="1885181"/>
                </a:lnTo>
                <a:lnTo>
                  <a:pt x="0" y="18851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22CE003-3C90-3B44-BA2B-E9221C6421C5}"/>
              </a:ext>
            </a:extLst>
          </p:cNvPr>
          <p:cNvGrpSpPr/>
          <p:nvPr/>
        </p:nvGrpSpPr>
        <p:grpSpPr>
          <a:xfrm>
            <a:off x="790197" y="2275300"/>
            <a:ext cx="16520408" cy="2092699"/>
            <a:chOff x="790197" y="2275300"/>
            <a:chExt cx="16520408" cy="2092699"/>
          </a:xfrm>
        </p:grpSpPr>
        <p:sp>
          <p:nvSpPr>
            <p:cNvPr id="10" name="Freeform 10"/>
            <p:cNvSpPr/>
            <p:nvPr/>
          </p:nvSpPr>
          <p:spPr>
            <a:xfrm>
              <a:off x="790197" y="2275300"/>
              <a:ext cx="1426500" cy="2081237"/>
            </a:xfrm>
            <a:custGeom>
              <a:avLst/>
              <a:gdLst/>
              <a:ahLst/>
              <a:cxnLst/>
              <a:rect l="l" t="t" r="r" b="b"/>
              <a:pathLst>
                <a:path w="1426500" h="2081237">
                  <a:moveTo>
                    <a:pt x="0" y="0"/>
                  </a:moveTo>
                  <a:lnTo>
                    <a:pt x="1426500" y="0"/>
                  </a:lnTo>
                  <a:lnTo>
                    <a:pt x="1426500" y="2081236"/>
                  </a:lnTo>
                  <a:lnTo>
                    <a:pt x="0" y="2081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886614" y="2779162"/>
              <a:ext cx="1233665" cy="1318163"/>
            </a:xfrm>
            <a:custGeom>
              <a:avLst/>
              <a:gdLst/>
              <a:ahLst/>
              <a:cxnLst/>
              <a:rect l="l" t="t" r="r" b="b"/>
              <a:pathLst>
                <a:path w="1233665" h="1318163">
                  <a:moveTo>
                    <a:pt x="0" y="0"/>
                  </a:moveTo>
                  <a:lnTo>
                    <a:pt x="1233665" y="0"/>
                  </a:lnTo>
                  <a:lnTo>
                    <a:pt x="1233665" y="1318162"/>
                  </a:lnTo>
                  <a:lnTo>
                    <a:pt x="0" y="1318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2602634" y="2689626"/>
              <a:ext cx="14707971" cy="1678373"/>
              <a:chOff x="0" y="0"/>
              <a:chExt cx="19610628" cy="223783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9610628" cy="2237831"/>
              </a:xfrm>
              <a:custGeom>
                <a:avLst/>
                <a:gdLst/>
                <a:ahLst/>
                <a:cxnLst/>
                <a:rect l="l" t="t" r="r" b="b"/>
                <a:pathLst>
                  <a:path w="19610628" h="2237831">
                    <a:moveTo>
                      <a:pt x="0" y="0"/>
                    </a:moveTo>
                    <a:lnTo>
                      <a:pt x="19610628" y="0"/>
                    </a:lnTo>
                    <a:lnTo>
                      <a:pt x="19610628" y="2237831"/>
                    </a:lnTo>
                    <a:lnTo>
                      <a:pt x="0" y="2237831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19050"/>
                <a:ext cx="19610628" cy="2256881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algn="l">
                  <a:lnSpc>
                    <a:spcPts val="5000"/>
                  </a:lnSpc>
                </a:pPr>
                <a:r>
                  <a:rPr lang="en-US" sz="4000" b="1" dirty="0">
                    <a:solidFill>
                      <a:srgbClr val="383838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Appeals need to be filed within 30 days before CIT(Appeal)</a:t>
                </a:r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2602634" y="4804688"/>
            <a:ext cx="14895169" cy="1499454"/>
            <a:chOff x="0" y="0"/>
            <a:chExt cx="19860225" cy="199927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860225" cy="1999272"/>
            </a:xfrm>
            <a:custGeom>
              <a:avLst/>
              <a:gdLst/>
              <a:ahLst/>
              <a:cxnLst/>
              <a:rect l="l" t="t" r="r" b="b"/>
              <a:pathLst>
                <a:path w="19860225" h="1999272">
                  <a:moveTo>
                    <a:pt x="0" y="0"/>
                  </a:moveTo>
                  <a:lnTo>
                    <a:pt x="19860225" y="0"/>
                  </a:lnTo>
                  <a:lnTo>
                    <a:pt x="19860225" y="1999272"/>
                  </a:lnTo>
                  <a:lnTo>
                    <a:pt x="0" y="19992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19050"/>
              <a:ext cx="19860225" cy="201832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000"/>
                </a:lnSpc>
              </a:pPr>
              <a:r>
                <a:rPr lang="en-US" sz="4000" b="1">
                  <a:solidFill>
                    <a:srgbClr val="383838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Appeal authorities and courts can condone delays if sufficient cause is shown.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790197" y="4519696"/>
            <a:ext cx="1426500" cy="1859371"/>
          </a:xfrm>
          <a:custGeom>
            <a:avLst/>
            <a:gdLst/>
            <a:ahLst/>
            <a:cxnLst/>
            <a:rect l="l" t="t" r="r" b="b"/>
            <a:pathLst>
              <a:path w="1426500" h="1859371">
                <a:moveTo>
                  <a:pt x="0" y="0"/>
                </a:moveTo>
                <a:lnTo>
                  <a:pt x="1426500" y="0"/>
                </a:lnTo>
                <a:lnTo>
                  <a:pt x="1426500" y="1859371"/>
                </a:lnTo>
                <a:lnTo>
                  <a:pt x="0" y="18593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20" name="Freeform 20"/>
          <p:cNvSpPr/>
          <p:nvPr/>
        </p:nvSpPr>
        <p:spPr>
          <a:xfrm>
            <a:off x="973927" y="4971282"/>
            <a:ext cx="1059038" cy="1035116"/>
          </a:xfrm>
          <a:custGeom>
            <a:avLst/>
            <a:gdLst/>
            <a:ahLst/>
            <a:cxnLst/>
            <a:rect l="l" t="t" r="r" b="b"/>
            <a:pathLst>
              <a:path w="1059038" h="1035116">
                <a:moveTo>
                  <a:pt x="0" y="0"/>
                </a:moveTo>
                <a:lnTo>
                  <a:pt x="1059039" y="0"/>
                </a:lnTo>
                <a:lnTo>
                  <a:pt x="1059039" y="1035116"/>
                </a:lnTo>
                <a:lnTo>
                  <a:pt x="0" y="103511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b="-1485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21" name="Group 21"/>
          <p:cNvGrpSpPr/>
          <p:nvPr/>
        </p:nvGrpSpPr>
        <p:grpSpPr>
          <a:xfrm>
            <a:off x="2655592" y="7864414"/>
            <a:ext cx="14509696" cy="1388185"/>
            <a:chOff x="0" y="0"/>
            <a:chExt cx="19346261" cy="185091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9346261" cy="1850913"/>
            </a:xfrm>
            <a:custGeom>
              <a:avLst/>
              <a:gdLst/>
              <a:ahLst/>
              <a:cxnLst/>
              <a:rect l="l" t="t" r="r" b="b"/>
              <a:pathLst>
                <a:path w="19346261" h="1850913">
                  <a:moveTo>
                    <a:pt x="0" y="0"/>
                  </a:moveTo>
                  <a:lnTo>
                    <a:pt x="19346261" y="0"/>
                  </a:lnTo>
                  <a:lnTo>
                    <a:pt x="19346261" y="1850913"/>
                  </a:lnTo>
                  <a:lnTo>
                    <a:pt x="0" y="18509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19346261" cy="187948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573"/>
                </a:lnSpc>
              </a:pPr>
              <a:r>
                <a:rPr lang="en-US" sz="4353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For one NRI Client, we got a delay condoned by 1000 days before CIT Appeal.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90197" y="6740832"/>
            <a:ext cx="8238189" cy="801292"/>
            <a:chOff x="0" y="0"/>
            <a:chExt cx="10984252" cy="106838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0984252" cy="1068389"/>
            </a:xfrm>
            <a:custGeom>
              <a:avLst/>
              <a:gdLst/>
              <a:ahLst/>
              <a:cxnLst/>
              <a:rect l="l" t="t" r="r" b="b"/>
              <a:pathLst>
                <a:path w="10984252" h="1068389">
                  <a:moveTo>
                    <a:pt x="0" y="0"/>
                  </a:moveTo>
                  <a:lnTo>
                    <a:pt x="10984252" y="0"/>
                  </a:lnTo>
                  <a:lnTo>
                    <a:pt x="10984252" y="1068389"/>
                  </a:lnTo>
                  <a:lnTo>
                    <a:pt x="0" y="10683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95250"/>
              <a:ext cx="10984252" cy="116363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506"/>
                </a:lnSpc>
              </a:pPr>
              <a:r>
                <a:rPr lang="en-US" sz="4647" b="1" dirty="0">
                  <a:solidFill>
                    <a:srgbClr val="003C7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Recent Case Success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3065150" y="9744075"/>
            <a:ext cx="4983544" cy="36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5"/>
              </a:lnSpc>
              <a:spcBef>
                <a:spcPct val="0"/>
              </a:spcBef>
            </a:pPr>
            <a:r>
              <a:rPr lang="en-US" sz="2175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PRESENTED BY- RAJAT AGRAWAL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1028700" y="2724530"/>
            <a:ext cx="850475" cy="983208"/>
          </a:xfrm>
          <a:custGeom>
            <a:avLst/>
            <a:gdLst/>
            <a:ahLst/>
            <a:cxnLst/>
            <a:rect l="l" t="t" r="r" b="b"/>
            <a:pathLst>
              <a:path w="850475" h="983208">
                <a:moveTo>
                  <a:pt x="0" y="0"/>
                </a:moveTo>
                <a:lnTo>
                  <a:pt x="850475" y="0"/>
                </a:lnTo>
                <a:lnTo>
                  <a:pt x="850475" y="983207"/>
                </a:lnTo>
                <a:lnTo>
                  <a:pt x="0" y="9832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Freeform 4"/>
          <p:cNvSpPr/>
          <p:nvPr/>
        </p:nvSpPr>
        <p:spPr>
          <a:xfrm>
            <a:off x="0" y="1"/>
            <a:ext cx="18287996" cy="10287000"/>
          </a:xfrm>
          <a:custGeom>
            <a:avLst/>
            <a:gdLst/>
            <a:ahLst/>
            <a:cxnLst/>
            <a:rect l="l" t="t" r="r" b="b"/>
            <a:pathLst>
              <a:path w="18982478" h="12327701">
                <a:moveTo>
                  <a:pt x="0" y="0"/>
                </a:moveTo>
                <a:lnTo>
                  <a:pt x="18982478" y="0"/>
                </a:lnTo>
                <a:lnTo>
                  <a:pt x="18982478" y="12327701"/>
                </a:lnTo>
                <a:lnTo>
                  <a:pt x="0" y="123277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642" b="-2642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18288000" cy="1388168"/>
            <a:chOff x="0" y="0"/>
            <a:chExt cx="4816593" cy="3656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365608"/>
            </a:xfrm>
            <a:custGeom>
              <a:avLst/>
              <a:gdLst/>
              <a:ahLst/>
              <a:cxnLst/>
              <a:rect l="l" t="t" r="r" b="b"/>
              <a:pathLst>
                <a:path w="4816592" h="365608">
                  <a:moveTo>
                    <a:pt x="0" y="0"/>
                  </a:moveTo>
                  <a:lnTo>
                    <a:pt x="4816592" y="0"/>
                  </a:lnTo>
                  <a:lnTo>
                    <a:pt x="4816592" y="365608"/>
                  </a:lnTo>
                  <a:lnTo>
                    <a:pt x="0" y="365608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4037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967607" y="244723"/>
            <a:ext cx="10352782" cy="935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85"/>
              </a:lnSpc>
              <a:spcBef>
                <a:spcPct val="0"/>
              </a:spcBef>
            </a:pPr>
            <a:r>
              <a:rPr lang="en-US" sz="5561" dirty="0">
                <a:solidFill>
                  <a:srgbClr val="383838"/>
                </a:solidFill>
                <a:latin typeface="Anton"/>
                <a:ea typeface="Anton"/>
                <a:cs typeface="Anton"/>
                <a:sym typeface="Anton"/>
              </a:rPr>
              <a:t>WHY INCOME TAX LITIGATION MATTERS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6127902" y="2356072"/>
            <a:ext cx="5434945" cy="6985827"/>
            <a:chOff x="0" y="0"/>
            <a:chExt cx="1431426" cy="183988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31426" cy="1839889"/>
            </a:xfrm>
            <a:custGeom>
              <a:avLst/>
              <a:gdLst/>
              <a:ahLst/>
              <a:cxnLst/>
              <a:rect l="l" t="t" r="r" b="b"/>
              <a:pathLst>
                <a:path w="1431426" h="1839889">
                  <a:moveTo>
                    <a:pt x="0" y="0"/>
                  </a:moveTo>
                  <a:lnTo>
                    <a:pt x="1431426" y="0"/>
                  </a:lnTo>
                  <a:lnTo>
                    <a:pt x="1431426" y="1839889"/>
                  </a:lnTo>
                  <a:lnTo>
                    <a:pt x="0" y="1839889"/>
                  </a:lnTo>
                  <a:close/>
                </a:path>
              </a:pathLst>
            </a:custGeom>
            <a:solidFill>
              <a:srgbClr val="FFFFFF">
                <a:alpha val="85882"/>
              </a:srgbClr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431426" cy="18779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262728" y="2356072"/>
            <a:ext cx="5434945" cy="6985827"/>
            <a:chOff x="0" y="0"/>
            <a:chExt cx="1431426" cy="183988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31426" cy="1839889"/>
            </a:xfrm>
            <a:custGeom>
              <a:avLst/>
              <a:gdLst/>
              <a:ahLst/>
              <a:cxnLst/>
              <a:rect l="l" t="t" r="r" b="b"/>
              <a:pathLst>
                <a:path w="1431426" h="1839889">
                  <a:moveTo>
                    <a:pt x="0" y="0"/>
                  </a:moveTo>
                  <a:lnTo>
                    <a:pt x="1431426" y="0"/>
                  </a:lnTo>
                  <a:lnTo>
                    <a:pt x="1431426" y="1839889"/>
                  </a:lnTo>
                  <a:lnTo>
                    <a:pt x="0" y="1839889"/>
                  </a:lnTo>
                  <a:close/>
                </a:path>
              </a:pathLst>
            </a:custGeom>
            <a:solidFill>
              <a:srgbClr val="FFFFFF">
                <a:alpha val="85882"/>
              </a:srgbClr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431426" cy="18779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089254" y="2715005"/>
            <a:ext cx="5473593" cy="1452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9"/>
              </a:lnSpc>
            </a:pPr>
            <a:r>
              <a:rPr lang="en-US" sz="4661" b="1">
                <a:solidFill>
                  <a:srgbClr val="003C7A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Increasing complexity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023252" y="2988466"/>
            <a:ext cx="3929744" cy="719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9"/>
              </a:lnSpc>
            </a:pPr>
            <a:r>
              <a:rPr lang="en-US" sz="4661" b="1">
                <a:solidFill>
                  <a:srgbClr val="003C7A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Opportunity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448992" y="4419305"/>
            <a:ext cx="5078263" cy="442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>
                <a:solidFill>
                  <a:srgbClr val="383838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well-handled litigation builds trust and creates new value-based revenue stream for CAs.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355103" y="4535019"/>
            <a:ext cx="4980543" cy="3684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>
                <a:solidFill>
                  <a:srgbClr val="383838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litigation today involves technical, legal, and procedural mastery.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E233AD1-2667-FD46-99FF-A30B669CD5D0}"/>
              </a:ext>
            </a:extLst>
          </p:cNvPr>
          <p:cNvGrpSpPr/>
          <p:nvPr/>
        </p:nvGrpSpPr>
        <p:grpSpPr>
          <a:xfrm>
            <a:off x="371116" y="2356072"/>
            <a:ext cx="5434945" cy="6985827"/>
            <a:chOff x="371116" y="2356072"/>
            <a:chExt cx="5434945" cy="6985827"/>
          </a:xfrm>
        </p:grpSpPr>
        <p:grpSp>
          <p:nvGrpSpPr>
            <p:cNvPr id="9" name="Group 9"/>
            <p:cNvGrpSpPr/>
            <p:nvPr/>
          </p:nvGrpSpPr>
          <p:grpSpPr>
            <a:xfrm>
              <a:off x="371116" y="2356072"/>
              <a:ext cx="5434945" cy="6985827"/>
              <a:chOff x="0" y="0"/>
              <a:chExt cx="1431426" cy="183988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431426" cy="1839889"/>
              </a:xfrm>
              <a:custGeom>
                <a:avLst/>
                <a:gdLst/>
                <a:ahLst/>
                <a:cxnLst/>
                <a:rect l="l" t="t" r="r" b="b"/>
                <a:pathLst>
                  <a:path w="1431426" h="1839889">
                    <a:moveTo>
                      <a:pt x="0" y="0"/>
                    </a:moveTo>
                    <a:lnTo>
                      <a:pt x="1431426" y="0"/>
                    </a:lnTo>
                    <a:lnTo>
                      <a:pt x="1431426" y="1839889"/>
                    </a:lnTo>
                    <a:lnTo>
                      <a:pt x="0" y="1839889"/>
                    </a:lnTo>
                    <a:close/>
                  </a:path>
                </a:pathLst>
              </a:custGeom>
              <a:solidFill>
                <a:srgbClr val="FFFFFF">
                  <a:alpha val="85882"/>
                </a:srgbClr>
              </a:solidFill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431426" cy="18779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863631" y="4535019"/>
              <a:ext cx="4449915" cy="21983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  <a:spcBef>
                  <a:spcPct val="0"/>
                </a:spcBef>
              </a:pPr>
              <a:r>
                <a:rPr lang="en-US" sz="4200" b="1">
                  <a:solidFill>
                    <a:srgbClr val="383838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one mistake can cost clients lakhs or crores.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81764" y="2715005"/>
              <a:ext cx="4650813" cy="1452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79"/>
                </a:lnSpc>
              </a:pPr>
              <a:r>
                <a:rPr lang="en-US" sz="4661" b="1">
                  <a:solidFill>
                    <a:srgbClr val="003C7A"/>
                  </a:solidFill>
                  <a:latin typeface="Montserrat Ultra-Bold"/>
                  <a:ea typeface="Montserrat Ultra-Bold"/>
                  <a:cs typeface="Montserrat Ultra-Bold"/>
                  <a:sym typeface="Montserrat Ultra-Bold"/>
                </a:rPr>
                <a:t>Huge financial impact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3065150" y="9744075"/>
            <a:ext cx="4983544" cy="36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5"/>
              </a:lnSpc>
              <a:spcBef>
                <a:spcPct val="0"/>
              </a:spcBef>
            </a:pPr>
            <a:r>
              <a:rPr lang="en-US" sz="2175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PRESENTED BY: RAJAT AGRAWAL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19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6084329" y="0"/>
            <a:ext cx="15029426" cy="10287000"/>
          </a:xfrm>
          <a:custGeom>
            <a:avLst/>
            <a:gdLst/>
            <a:ahLst/>
            <a:cxnLst/>
            <a:rect l="l" t="t" r="r" b="b"/>
            <a:pathLst>
              <a:path w="15029426" h="10287000">
                <a:moveTo>
                  <a:pt x="0" y="0"/>
                </a:moveTo>
                <a:lnTo>
                  <a:pt x="15029426" y="0"/>
                </a:lnTo>
                <a:lnTo>
                  <a:pt x="1502942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95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4" name="Group 4"/>
          <p:cNvGrpSpPr/>
          <p:nvPr/>
        </p:nvGrpSpPr>
        <p:grpSpPr>
          <a:xfrm>
            <a:off x="490943" y="701672"/>
            <a:ext cx="11939508" cy="5222176"/>
            <a:chOff x="0" y="0"/>
            <a:chExt cx="3144562" cy="13753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44562" cy="1375388"/>
            </a:xfrm>
            <a:custGeom>
              <a:avLst/>
              <a:gdLst/>
              <a:ahLst/>
              <a:cxnLst/>
              <a:rect l="l" t="t" r="r" b="b"/>
              <a:pathLst>
                <a:path w="3144562" h="1375388">
                  <a:moveTo>
                    <a:pt x="0" y="0"/>
                  </a:moveTo>
                  <a:lnTo>
                    <a:pt x="3144562" y="0"/>
                  </a:lnTo>
                  <a:lnTo>
                    <a:pt x="3144562" y="1375388"/>
                  </a:lnTo>
                  <a:lnTo>
                    <a:pt x="0" y="13753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144562" cy="14134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857982" y="1028700"/>
            <a:ext cx="387314" cy="467347"/>
          </a:xfrm>
          <a:custGeom>
            <a:avLst/>
            <a:gdLst/>
            <a:ahLst/>
            <a:cxnLst/>
            <a:rect l="l" t="t" r="r" b="b"/>
            <a:pathLst>
              <a:path w="387314" h="467347">
                <a:moveTo>
                  <a:pt x="0" y="0"/>
                </a:moveTo>
                <a:lnTo>
                  <a:pt x="387314" y="0"/>
                </a:lnTo>
                <a:lnTo>
                  <a:pt x="387314" y="467347"/>
                </a:lnTo>
                <a:lnTo>
                  <a:pt x="0" y="467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TextBox 8"/>
          <p:cNvSpPr txBox="1"/>
          <p:nvPr/>
        </p:nvSpPr>
        <p:spPr>
          <a:xfrm>
            <a:off x="857982" y="4521782"/>
            <a:ext cx="11205429" cy="1064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BUT — All these timelines </a:t>
            </a:r>
            <a:r>
              <a:rPr lang="en-US" sz="3399" b="1" dirty="0">
                <a:solidFill>
                  <a:srgbClr val="DB000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can be condoned by the authorities</a:t>
            </a:r>
            <a:r>
              <a:rPr lang="en-US" sz="3399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45296" y="1705947"/>
            <a:ext cx="10549331" cy="2369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2764" lvl="1" indent="-351382" algn="l">
              <a:lnSpc>
                <a:spcPts val="4752"/>
              </a:lnSpc>
              <a:buFont typeface="Arial"/>
              <a:buChar char="•"/>
            </a:pPr>
            <a:r>
              <a:rPr lang="en-US" sz="3255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Filing **Rectification u/s 154**</a:t>
            </a:r>
          </a:p>
          <a:p>
            <a:pPr marL="702764" lvl="1" indent="-351382" algn="l">
              <a:lnSpc>
                <a:spcPts val="4752"/>
              </a:lnSpc>
              <a:buFont typeface="Arial"/>
              <a:buChar char="•"/>
            </a:pPr>
            <a:r>
              <a:rPr lang="en-US" sz="3255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Filing **Appeal before CIT (Appeals)**</a:t>
            </a:r>
          </a:p>
          <a:p>
            <a:pPr marL="702764" lvl="1" indent="-351382" algn="l">
              <a:lnSpc>
                <a:spcPts val="4752"/>
              </a:lnSpc>
              <a:buFont typeface="Arial"/>
              <a:buChar char="•"/>
            </a:pPr>
            <a:r>
              <a:rPr lang="en-US" sz="3255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Filing **Appeal before ITAT**</a:t>
            </a:r>
          </a:p>
          <a:p>
            <a:pPr marL="702764" lvl="1" indent="-351382" algn="l">
              <a:lnSpc>
                <a:spcPts val="4752"/>
              </a:lnSpc>
              <a:buFont typeface="Arial"/>
              <a:buChar char="•"/>
            </a:pPr>
            <a:r>
              <a:rPr lang="en-US" sz="3255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Filing **Appeal before High Court**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10514" y="1009650"/>
            <a:ext cx="6311652" cy="5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There is a fixed timeline for: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065150" y="9744075"/>
            <a:ext cx="4983544" cy="365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45"/>
              </a:lnSpc>
              <a:spcBef>
                <a:spcPct val="0"/>
              </a:spcBef>
            </a:pPr>
            <a:r>
              <a:rPr lang="en-US" sz="2175" b="1" dirty="0">
                <a:latin typeface="Montserrat Bold"/>
                <a:ea typeface="Montserrat Bold"/>
                <a:cs typeface="Montserrat Bold"/>
                <a:sym typeface="Montserrat Bold"/>
              </a:rPr>
              <a:t>PRESENTED BY- RAJAT AGRAWAL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N" dirty="0"/>
          </a:p>
        </p:txBody>
      </p:sp>
      <p:sp>
        <p:nvSpPr>
          <p:cNvPr id="3" name="Freeform 3"/>
          <p:cNvSpPr/>
          <p:nvPr/>
        </p:nvSpPr>
        <p:spPr>
          <a:xfrm>
            <a:off x="906668" y="1789474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2" y="0"/>
                </a:lnTo>
                <a:lnTo>
                  <a:pt x="397602" y="479760"/>
                </a:lnTo>
                <a:lnTo>
                  <a:pt x="0" y="479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Freeform 4"/>
          <p:cNvSpPr/>
          <p:nvPr/>
        </p:nvSpPr>
        <p:spPr>
          <a:xfrm>
            <a:off x="906668" y="2665011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2" y="0"/>
                </a:lnTo>
                <a:lnTo>
                  <a:pt x="397602" y="479760"/>
                </a:lnTo>
                <a:lnTo>
                  <a:pt x="0" y="479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TextBox 6"/>
          <p:cNvSpPr txBox="1"/>
          <p:nvPr/>
        </p:nvSpPr>
        <p:spPr>
          <a:xfrm>
            <a:off x="1304270" y="3462621"/>
            <a:ext cx="15325725" cy="1078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283"/>
              </a:lnSpc>
              <a:buFont typeface="Arial"/>
              <a:buChar char="•"/>
            </a:pPr>
            <a:r>
              <a:rPr lang="en-US" sz="3399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Appeal can still be filed with a **Condonation of Delay request**.</a:t>
            </a:r>
          </a:p>
          <a:p>
            <a:pPr algn="l">
              <a:lnSpc>
                <a:spcPts val="4283"/>
              </a:lnSpc>
            </a:pPr>
            <a:endParaRPr lang="en-US" sz="3399" b="1">
              <a:solidFill>
                <a:srgbClr val="383838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2942" y="719716"/>
            <a:ext cx="6155307" cy="5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 u="sng" dirty="0">
                <a:solidFill>
                  <a:srgbClr val="003C7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KEY LEARNING: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55370" y="2645961"/>
            <a:ext cx="9805988" cy="5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If there is a </a:t>
            </a:r>
            <a:r>
              <a:rPr lang="en-US" sz="3399" b="1">
                <a:solidFill>
                  <a:srgbClr val="003C7A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reasonable cause for the delay,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55370" y="1754399"/>
            <a:ext cx="16832626" cy="5148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 NOT tell your client that nothing can be done if the timeline is missed.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04270" y="8368030"/>
            <a:ext cx="8869380" cy="1259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3"/>
              </a:lnSpc>
              <a:spcBef>
                <a:spcPct val="0"/>
              </a:spcBef>
            </a:pPr>
            <a:r>
              <a:rPr lang="en-US" sz="4067" b="1" dirty="0">
                <a:solidFill>
                  <a:srgbClr val="003C7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Never give up just because a deadline was missed!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0" y="6386387"/>
            <a:ext cx="18288000" cy="1467293"/>
            <a:chOff x="0" y="0"/>
            <a:chExt cx="4816593" cy="38644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386448"/>
            </a:xfrm>
            <a:custGeom>
              <a:avLst/>
              <a:gdLst/>
              <a:ahLst/>
              <a:cxnLst/>
              <a:rect l="l" t="t" r="r" b="b"/>
              <a:pathLst>
                <a:path w="4816592" h="386448">
                  <a:moveTo>
                    <a:pt x="0" y="0"/>
                  </a:moveTo>
                  <a:lnTo>
                    <a:pt x="4816592" y="0"/>
                  </a:lnTo>
                  <a:lnTo>
                    <a:pt x="4816592" y="386448"/>
                  </a:lnTo>
                  <a:lnTo>
                    <a:pt x="0" y="386448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16593" cy="424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835043" y="6591985"/>
            <a:ext cx="11954234" cy="1079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0"/>
              </a:lnSpc>
              <a:spcBef>
                <a:spcPct val="0"/>
              </a:spcBef>
            </a:pPr>
            <a:r>
              <a:rPr lang="en-US" sz="3448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 Tip: With the right drafting and reasonable cause, you can revive even an old matter.</a:t>
            </a:r>
          </a:p>
        </p:txBody>
      </p:sp>
      <p:sp>
        <p:nvSpPr>
          <p:cNvPr id="16" name="Freeform 16"/>
          <p:cNvSpPr/>
          <p:nvPr/>
        </p:nvSpPr>
        <p:spPr>
          <a:xfrm>
            <a:off x="11476818" y="5741763"/>
            <a:ext cx="6848573" cy="3989294"/>
          </a:xfrm>
          <a:custGeom>
            <a:avLst/>
            <a:gdLst/>
            <a:ahLst/>
            <a:cxnLst/>
            <a:rect l="l" t="t" r="r" b="b"/>
            <a:pathLst>
              <a:path w="6848573" h="3989294">
                <a:moveTo>
                  <a:pt x="0" y="0"/>
                </a:moveTo>
                <a:lnTo>
                  <a:pt x="6848574" y="0"/>
                </a:lnTo>
                <a:lnTo>
                  <a:pt x="6848574" y="3989294"/>
                </a:lnTo>
                <a:lnTo>
                  <a:pt x="0" y="39892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739195"/>
            <a:chOff x="0" y="0"/>
            <a:chExt cx="4816593" cy="4580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58060"/>
            </a:xfrm>
            <a:custGeom>
              <a:avLst/>
              <a:gdLst/>
              <a:ahLst/>
              <a:cxnLst/>
              <a:rect l="l" t="t" r="r" b="b"/>
              <a:pathLst>
                <a:path w="4816592" h="458060">
                  <a:moveTo>
                    <a:pt x="0" y="0"/>
                  </a:moveTo>
                  <a:lnTo>
                    <a:pt x="4816592" y="0"/>
                  </a:lnTo>
                  <a:lnTo>
                    <a:pt x="4816592" y="458060"/>
                  </a:lnTo>
                  <a:lnTo>
                    <a:pt x="0" y="458060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496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897498" y="7888072"/>
            <a:ext cx="14493003" cy="1731417"/>
            <a:chOff x="0" y="0"/>
            <a:chExt cx="19324004" cy="23085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324003" cy="2308556"/>
            </a:xfrm>
            <a:custGeom>
              <a:avLst/>
              <a:gdLst/>
              <a:ahLst/>
              <a:cxnLst/>
              <a:rect l="l" t="t" r="r" b="b"/>
              <a:pathLst>
                <a:path w="19324003" h="2308556">
                  <a:moveTo>
                    <a:pt x="0" y="0"/>
                  </a:moveTo>
                  <a:lnTo>
                    <a:pt x="19324003" y="0"/>
                  </a:lnTo>
                  <a:lnTo>
                    <a:pt x="19324003" y="2308556"/>
                  </a:lnTo>
                  <a:lnTo>
                    <a:pt x="0" y="23085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8100"/>
              <a:ext cx="19324004" cy="227045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976"/>
                </a:lnSpc>
              </a:pPr>
              <a:r>
                <a:rPr lang="en-US" sz="3600" b="1">
                  <a:solidFill>
                    <a:srgbClr val="383838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Where the assessee did not file a return for AY 2018-19, and he got notice u/s 148 and we filed Form 68 and got immunity from penalty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2280222" y="2096468"/>
            <a:ext cx="3968967" cy="4319266"/>
          </a:xfrm>
          <a:custGeom>
            <a:avLst/>
            <a:gdLst/>
            <a:ahLst/>
            <a:cxnLst/>
            <a:rect l="l" t="t" r="r" b="b"/>
            <a:pathLst>
              <a:path w="3968967" h="4319266">
                <a:moveTo>
                  <a:pt x="0" y="0"/>
                </a:moveTo>
                <a:lnTo>
                  <a:pt x="3968967" y="0"/>
                </a:lnTo>
                <a:lnTo>
                  <a:pt x="3968967" y="4319266"/>
                </a:lnTo>
                <a:lnTo>
                  <a:pt x="0" y="43192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11" name="Group 11"/>
          <p:cNvGrpSpPr/>
          <p:nvPr/>
        </p:nvGrpSpPr>
        <p:grpSpPr>
          <a:xfrm>
            <a:off x="2348545" y="3162567"/>
            <a:ext cx="3822646" cy="2745268"/>
            <a:chOff x="0" y="0"/>
            <a:chExt cx="5096862" cy="366035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096862" cy="3660358"/>
            </a:xfrm>
            <a:custGeom>
              <a:avLst/>
              <a:gdLst/>
              <a:ahLst/>
              <a:cxnLst/>
              <a:rect l="l" t="t" r="r" b="b"/>
              <a:pathLst>
                <a:path w="5096862" h="3660358">
                  <a:moveTo>
                    <a:pt x="0" y="0"/>
                  </a:moveTo>
                  <a:lnTo>
                    <a:pt x="5096862" y="0"/>
                  </a:lnTo>
                  <a:lnTo>
                    <a:pt x="5096862" y="3660358"/>
                  </a:lnTo>
                  <a:lnTo>
                    <a:pt x="0" y="36603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5096862" cy="368893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735"/>
                </a:lnSpc>
              </a:pPr>
              <a:r>
                <a:rPr lang="en-US" sz="3699" b="1">
                  <a:solidFill>
                    <a:srgbClr val="383838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Form 68 can give immunity from penalty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6876259" y="2136254"/>
            <a:ext cx="4991308" cy="4279481"/>
          </a:xfrm>
          <a:custGeom>
            <a:avLst/>
            <a:gdLst/>
            <a:ahLst/>
            <a:cxnLst/>
            <a:rect l="l" t="t" r="r" b="b"/>
            <a:pathLst>
              <a:path w="4991308" h="4279481">
                <a:moveTo>
                  <a:pt x="0" y="0"/>
                </a:moveTo>
                <a:lnTo>
                  <a:pt x="4991309" y="0"/>
                </a:lnTo>
                <a:lnTo>
                  <a:pt x="4991309" y="4279481"/>
                </a:lnTo>
                <a:lnTo>
                  <a:pt x="0" y="42794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15" name="Group 15"/>
          <p:cNvGrpSpPr/>
          <p:nvPr/>
        </p:nvGrpSpPr>
        <p:grpSpPr>
          <a:xfrm>
            <a:off x="6876256" y="2734561"/>
            <a:ext cx="5086354" cy="3395344"/>
            <a:chOff x="0" y="0"/>
            <a:chExt cx="6781805" cy="452712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781805" cy="4527125"/>
            </a:xfrm>
            <a:custGeom>
              <a:avLst/>
              <a:gdLst/>
              <a:ahLst/>
              <a:cxnLst/>
              <a:rect l="l" t="t" r="r" b="b"/>
              <a:pathLst>
                <a:path w="6781805" h="4527125">
                  <a:moveTo>
                    <a:pt x="0" y="0"/>
                  </a:moveTo>
                  <a:lnTo>
                    <a:pt x="6781805" y="0"/>
                  </a:lnTo>
                  <a:lnTo>
                    <a:pt x="6781805" y="4527125"/>
                  </a:lnTo>
                  <a:lnTo>
                    <a:pt x="0" y="45271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6781805" cy="45557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735"/>
                </a:lnSpc>
              </a:pPr>
              <a:r>
                <a:rPr lang="en-US" sz="3699" b="1">
                  <a:solidFill>
                    <a:srgbClr val="383838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Where AO initiates separate penalty proceedings in the assessment this form is very useful.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2038810" y="2178681"/>
            <a:ext cx="4267989" cy="4179001"/>
          </a:xfrm>
          <a:custGeom>
            <a:avLst/>
            <a:gdLst/>
            <a:ahLst/>
            <a:cxnLst/>
            <a:rect l="l" t="t" r="r" b="b"/>
            <a:pathLst>
              <a:path w="4267989" h="4179001">
                <a:moveTo>
                  <a:pt x="0" y="0"/>
                </a:moveTo>
                <a:lnTo>
                  <a:pt x="4267989" y="0"/>
                </a:lnTo>
                <a:lnTo>
                  <a:pt x="4267989" y="4179001"/>
                </a:lnTo>
                <a:lnTo>
                  <a:pt x="0" y="41790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19" name="Group 19"/>
          <p:cNvGrpSpPr/>
          <p:nvPr/>
        </p:nvGrpSpPr>
        <p:grpSpPr>
          <a:xfrm>
            <a:off x="12337830" y="3162567"/>
            <a:ext cx="3669948" cy="2531270"/>
            <a:chOff x="0" y="0"/>
            <a:chExt cx="4893264" cy="337502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893264" cy="3375027"/>
            </a:xfrm>
            <a:custGeom>
              <a:avLst/>
              <a:gdLst/>
              <a:ahLst/>
              <a:cxnLst/>
              <a:rect l="l" t="t" r="r" b="b"/>
              <a:pathLst>
                <a:path w="4893264" h="3375027">
                  <a:moveTo>
                    <a:pt x="0" y="0"/>
                  </a:moveTo>
                  <a:lnTo>
                    <a:pt x="4893264" y="0"/>
                  </a:lnTo>
                  <a:lnTo>
                    <a:pt x="4893264" y="3375027"/>
                  </a:lnTo>
                  <a:lnTo>
                    <a:pt x="0" y="337502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4893264" cy="340360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735"/>
                </a:lnSpc>
              </a:pPr>
              <a:r>
                <a:rPr lang="en-US" sz="3699" b="1">
                  <a:solidFill>
                    <a:srgbClr val="383838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This form must be filed within 30 days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996659" y="6957196"/>
            <a:ext cx="8294681" cy="528055"/>
            <a:chOff x="0" y="0"/>
            <a:chExt cx="11059575" cy="70407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059575" cy="704073"/>
            </a:xfrm>
            <a:custGeom>
              <a:avLst/>
              <a:gdLst/>
              <a:ahLst/>
              <a:cxnLst/>
              <a:rect l="l" t="t" r="r" b="b"/>
              <a:pathLst>
                <a:path w="11059575" h="704073">
                  <a:moveTo>
                    <a:pt x="0" y="0"/>
                  </a:moveTo>
                  <a:lnTo>
                    <a:pt x="11059575" y="0"/>
                  </a:lnTo>
                  <a:lnTo>
                    <a:pt x="11059575" y="704073"/>
                  </a:lnTo>
                  <a:lnTo>
                    <a:pt x="0" y="70407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66675"/>
              <a:ext cx="11059575" cy="77074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304"/>
                </a:lnSpc>
              </a:pPr>
              <a:endParaRPr lang="en-US" sz="3074" b="1" dirty="0">
                <a:solidFill>
                  <a:srgbClr val="003C7A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  <p:sp>
        <p:nvSpPr>
          <p:cNvPr id="25" name="Freeform 25"/>
          <p:cNvSpPr/>
          <p:nvPr/>
        </p:nvSpPr>
        <p:spPr>
          <a:xfrm>
            <a:off x="3189222" y="198010"/>
            <a:ext cx="1348230" cy="1343174"/>
          </a:xfrm>
          <a:custGeom>
            <a:avLst/>
            <a:gdLst/>
            <a:ahLst/>
            <a:cxnLst/>
            <a:rect l="l" t="t" r="r" b="b"/>
            <a:pathLst>
              <a:path w="1348230" h="1343174">
                <a:moveTo>
                  <a:pt x="0" y="0"/>
                </a:moveTo>
                <a:lnTo>
                  <a:pt x="1348231" y="0"/>
                </a:lnTo>
                <a:lnTo>
                  <a:pt x="1348231" y="1343175"/>
                </a:lnTo>
                <a:lnTo>
                  <a:pt x="0" y="13431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26" name="TextBox 26"/>
          <p:cNvSpPr txBox="1"/>
          <p:nvPr/>
        </p:nvSpPr>
        <p:spPr>
          <a:xfrm>
            <a:off x="4764794" y="458019"/>
            <a:ext cx="9408011" cy="785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31"/>
              </a:lnSpc>
            </a:pPr>
            <a:r>
              <a:rPr lang="en-US" sz="4906">
                <a:solidFill>
                  <a:srgbClr val="383838"/>
                </a:solidFill>
                <a:latin typeface="Anton"/>
                <a:ea typeface="Anton"/>
                <a:cs typeface="Anton"/>
                <a:sym typeface="Anton"/>
              </a:rPr>
              <a:t>MISTAKE 10 - People don’t File Form 68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065150" y="9744075"/>
            <a:ext cx="4983544" cy="36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5"/>
              </a:lnSpc>
              <a:spcBef>
                <a:spcPct val="0"/>
              </a:spcBef>
            </a:pPr>
            <a:r>
              <a:rPr lang="en-US" sz="2175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PRESENTED BY- RAJAT AGRAWAL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" name="Group 3"/>
          <p:cNvGrpSpPr/>
          <p:nvPr/>
        </p:nvGrpSpPr>
        <p:grpSpPr>
          <a:xfrm>
            <a:off x="0" y="7373954"/>
            <a:ext cx="18288000" cy="1467293"/>
            <a:chOff x="0" y="0"/>
            <a:chExt cx="4816593" cy="3864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86448"/>
            </a:xfrm>
            <a:custGeom>
              <a:avLst/>
              <a:gdLst/>
              <a:ahLst/>
              <a:cxnLst/>
              <a:rect l="l" t="t" r="r" b="b"/>
              <a:pathLst>
                <a:path w="4816592" h="386448">
                  <a:moveTo>
                    <a:pt x="0" y="0"/>
                  </a:moveTo>
                  <a:lnTo>
                    <a:pt x="4816592" y="0"/>
                  </a:lnTo>
                  <a:lnTo>
                    <a:pt x="4816592" y="386448"/>
                  </a:lnTo>
                  <a:lnTo>
                    <a:pt x="0" y="386448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424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06668" y="5117227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2" y="0"/>
                </a:lnTo>
                <a:lnTo>
                  <a:pt x="397602" y="479761"/>
                </a:lnTo>
                <a:lnTo>
                  <a:pt x="0" y="479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>
            <a:off x="906668" y="5992764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2" y="0"/>
                </a:lnTo>
                <a:lnTo>
                  <a:pt x="397602" y="479761"/>
                </a:lnTo>
                <a:lnTo>
                  <a:pt x="0" y="479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Freeform 8"/>
          <p:cNvSpPr/>
          <p:nvPr/>
        </p:nvSpPr>
        <p:spPr>
          <a:xfrm>
            <a:off x="12770563" y="6913599"/>
            <a:ext cx="4474536" cy="3164717"/>
          </a:xfrm>
          <a:custGeom>
            <a:avLst/>
            <a:gdLst/>
            <a:ahLst/>
            <a:cxnLst/>
            <a:rect l="l" t="t" r="r" b="b"/>
            <a:pathLst>
              <a:path w="4474536" h="3164717">
                <a:moveTo>
                  <a:pt x="0" y="0"/>
                </a:moveTo>
                <a:lnTo>
                  <a:pt x="4474536" y="0"/>
                </a:lnTo>
                <a:lnTo>
                  <a:pt x="4474536" y="3164718"/>
                </a:lnTo>
                <a:lnTo>
                  <a:pt x="0" y="31647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TextBox 9"/>
          <p:cNvSpPr txBox="1"/>
          <p:nvPr/>
        </p:nvSpPr>
        <p:spPr>
          <a:xfrm>
            <a:off x="334884" y="9744075"/>
            <a:ext cx="4983544" cy="36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5"/>
              </a:lnSpc>
              <a:spcBef>
                <a:spcPct val="0"/>
              </a:spcBef>
            </a:pPr>
            <a:r>
              <a:rPr lang="en-US" sz="2175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PRESENTED BY: RAJAT AGRAWAL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35043" y="7556575"/>
            <a:ext cx="13182846" cy="108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0"/>
              </a:lnSpc>
              <a:spcBef>
                <a:spcPct val="0"/>
              </a:spcBef>
            </a:pPr>
            <a:r>
              <a:rPr lang="en-US" sz="3448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 Tip: Whenever you see penalty is initiated and no appeal planned — Think of </a:t>
            </a:r>
            <a:r>
              <a:rPr lang="en-US" sz="3448" b="1" dirty="0">
                <a:solidFill>
                  <a:srgbClr val="005AA9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Form 68</a:t>
            </a:r>
            <a:r>
              <a:rPr lang="en-US" sz="3448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immediately!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2942" y="4189343"/>
            <a:ext cx="6155307" cy="5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 u="sng" dirty="0">
                <a:solidFill>
                  <a:srgbClr val="003C7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CORRECT APPROACH: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55370" y="5973714"/>
            <a:ext cx="14241830" cy="511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Saves time, effort, and prevents unnecessary future litigation.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55370" y="5082153"/>
            <a:ext cx="13872716" cy="5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File **Form 68** promptly to seek **immunity from penalty**.</a:t>
            </a:r>
          </a:p>
        </p:txBody>
      </p:sp>
      <p:sp>
        <p:nvSpPr>
          <p:cNvPr id="14" name="Freeform 14"/>
          <p:cNvSpPr/>
          <p:nvPr/>
        </p:nvSpPr>
        <p:spPr>
          <a:xfrm>
            <a:off x="806061" y="714249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1" y="0"/>
                </a:lnTo>
                <a:lnTo>
                  <a:pt x="397601" y="479760"/>
                </a:lnTo>
                <a:lnTo>
                  <a:pt x="0" y="479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5" name="Freeform 15"/>
          <p:cNvSpPr/>
          <p:nvPr/>
        </p:nvSpPr>
        <p:spPr>
          <a:xfrm>
            <a:off x="806061" y="2144430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1" y="0"/>
                </a:lnTo>
                <a:lnTo>
                  <a:pt x="397601" y="479760"/>
                </a:lnTo>
                <a:lnTo>
                  <a:pt x="0" y="479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6" name="TextBox 16"/>
          <p:cNvSpPr txBox="1"/>
          <p:nvPr/>
        </p:nvSpPr>
        <p:spPr>
          <a:xfrm>
            <a:off x="1354762" y="2125380"/>
            <a:ext cx="7927330" cy="5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Many people don’t file **Form 68**.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54762" y="679174"/>
            <a:ext cx="16933238" cy="1064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During **assessment stage**, if any **addition** is made and **penalty proceedings** are initiated for under-reporting of income:</a:t>
            </a:r>
          </a:p>
        </p:txBody>
      </p:sp>
      <p:sp>
        <p:nvSpPr>
          <p:cNvPr id="18" name="Freeform 18"/>
          <p:cNvSpPr/>
          <p:nvPr/>
        </p:nvSpPr>
        <p:spPr>
          <a:xfrm>
            <a:off x="806061" y="3056290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1" y="0"/>
                </a:lnTo>
                <a:lnTo>
                  <a:pt x="397601" y="479761"/>
                </a:lnTo>
                <a:lnTo>
                  <a:pt x="0" y="479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9" name="TextBox 19"/>
          <p:cNvSpPr txBox="1"/>
          <p:nvPr/>
        </p:nvSpPr>
        <p:spPr>
          <a:xfrm>
            <a:off x="1354762" y="3037240"/>
            <a:ext cx="14640520" cy="5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This results in unnecessary continuation of penalty proceedings.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6" grpId="0"/>
      <p:bldP spid="17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518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2689625" y="3028577"/>
            <a:ext cx="2087418" cy="2087418"/>
          </a:xfrm>
          <a:custGeom>
            <a:avLst/>
            <a:gdLst/>
            <a:ahLst/>
            <a:cxnLst/>
            <a:rect l="l" t="t" r="r" b="b"/>
            <a:pathLst>
              <a:path w="2087418" h="2087418">
                <a:moveTo>
                  <a:pt x="0" y="0"/>
                </a:moveTo>
                <a:lnTo>
                  <a:pt x="2087418" y="0"/>
                </a:lnTo>
                <a:lnTo>
                  <a:pt x="2087418" y="2087418"/>
                </a:lnTo>
                <a:lnTo>
                  <a:pt x="0" y="20874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4" name="Group 4"/>
          <p:cNvGrpSpPr/>
          <p:nvPr/>
        </p:nvGrpSpPr>
        <p:grpSpPr>
          <a:xfrm>
            <a:off x="7793139" y="1929360"/>
            <a:ext cx="4828537" cy="3976140"/>
            <a:chOff x="0" y="0"/>
            <a:chExt cx="1390702" cy="11451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90702" cy="1145197"/>
            </a:xfrm>
            <a:custGeom>
              <a:avLst/>
              <a:gdLst/>
              <a:ahLst/>
              <a:cxnLst/>
              <a:rect l="l" t="t" r="r" b="b"/>
              <a:pathLst>
                <a:path w="1390702" h="1145197">
                  <a:moveTo>
                    <a:pt x="0" y="0"/>
                  </a:moveTo>
                  <a:lnTo>
                    <a:pt x="1390702" y="0"/>
                  </a:lnTo>
                  <a:lnTo>
                    <a:pt x="1390702" y="1145197"/>
                  </a:lnTo>
                  <a:lnTo>
                    <a:pt x="0" y="1145197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390702" cy="11832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621676" y="5905500"/>
            <a:ext cx="4828537" cy="3976140"/>
            <a:chOff x="0" y="0"/>
            <a:chExt cx="1390702" cy="114519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90702" cy="1145197"/>
            </a:xfrm>
            <a:custGeom>
              <a:avLst/>
              <a:gdLst/>
              <a:ahLst/>
              <a:cxnLst/>
              <a:rect l="l" t="t" r="r" b="b"/>
              <a:pathLst>
                <a:path w="1390702" h="1145197">
                  <a:moveTo>
                    <a:pt x="0" y="0"/>
                  </a:moveTo>
                  <a:lnTo>
                    <a:pt x="1390702" y="0"/>
                  </a:lnTo>
                  <a:lnTo>
                    <a:pt x="1390702" y="1145197"/>
                  </a:lnTo>
                  <a:lnTo>
                    <a:pt x="0" y="1145197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390702" cy="11832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621676" y="1929360"/>
            <a:ext cx="4828537" cy="3976140"/>
            <a:chOff x="0" y="0"/>
            <a:chExt cx="1390702" cy="114519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90702" cy="1145197"/>
            </a:xfrm>
            <a:custGeom>
              <a:avLst/>
              <a:gdLst/>
              <a:ahLst/>
              <a:cxnLst/>
              <a:rect l="l" t="t" r="r" b="b"/>
              <a:pathLst>
                <a:path w="1390702" h="1145197">
                  <a:moveTo>
                    <a:pt x="0" y="0"/>
                  </a:moveTo>
                  <a:lnTo>
                    <a:pt x="1390702" y="0"/>
                  </a:lnTo>
                  <a:lnTo>
                    <a:pt x="1390702" y="1145197"/>
                  </a:lnTo>
                  <a:lnTo>
                    <a:pt x="0" y="11451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390702" cy="11832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793139" y="5905500"/>
            <a:ext cx="4828537" cy="3976140"/>
            <a:chOff x="0" y="0"/>
            <a:chExt cx="1390702" cy="114519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90702" cy="1145197"/>
            </a:xfrm>
            <a:custGeom>
              <a:avLst/>
              <a:gdLst/>
              <a:ahLst/>
              <a:cxnLst/>
              <a:rect l="l" t="t" r="r" b="b"/>
              <a:pathLst>
                <a:path w="1390702" h="1145197">
                  <a:moveTo>
                    <a:pt x="0" y="0"/>
                  </a:moveTo>
                  <a:lnTo>
                    <a:pt x="1390702" y="0"/>
                  </a:lnTo>
                  <a:lnTo>
                    <a:pt x="1390702" y="1145197"/>
                  </a:lnTo>
                  <a:lnTo>
                    <a:pt x="0" y="11451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390702" cy="11832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936001" y="6591300"/>
            <a:ext cx="4114799" cy="2559076"/>
            <a:chOff x="0" y="0"/>
            <a:chExt cx="5486399" cy="341210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486399" cy="3412101"/>
            </a:xfrm>
            <a:custGeom>
              <a:avLst/>
              <a:gdLst/>
              <a:ahLst/>
              <a:cxnLst/>
              <a:rect l="l" t="t" r="r" b="b"/>
              <a:pathLst>
                <a:path w="5486399" h="3412101">
                  <a:moveTo>
                    <a:pt x="0" y="0"/>
                  </a:moveTo>
                  <a:lnTo>
                    <a:pt x="5486399" y="0"/>
                  </a:lnTo>
                  <a:lnTo>
                    <a:pt x="5486399" y="3412101"/>
                  </a:lnTo>
                  <a:lnTo>
                    <a:pt x="0" y="34121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19050"/>
              <a:ext cx="5486399" cy="343115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750"/>
                </a:lnSpc>
              </a:pPr>
              <a:r>
                <a:rPr lang="en-US" sz="3800" b="1">
                  <a:solidFill>
                    <a:srgbClr val="383838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Stay order</a:t>
              </a:r>
            </a:p>
            <a:p>
              <a:pPr algn="ctr">
                <a:lnSpc>
                  <a:spcPts val="4750"/>
                </a:lnSpc>
              </a:pPr>
              <a:r>
                <a:rPr lang="en-US" sz="3800" b="1">
                  <a:solidFill>
                    <a:srgbClr val="383838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helps avoid Harsh Recovery Actions 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930890" y="6464537"/>
            <a:ext cx="4553036" cy="2685839"/>
            <a:chOff x="0" y="0"/>
            <a:chExt cx="6070714" cy="358111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070714" cy="3581119"/>
            </a:xfrm>
            <a:custGeom>
              <a:avLst/>
              <a:gdLst/>
              <a:ahLst/>
              <a:cxnLst/>
              <a:rect l="l" t="t" r="r" b="b"/>
              <a:pathLst>
                <a:path w="6070714" h="3581119">
                  <a:moveTo>
                    <a:pt x="0" y="0"/>
                  </a:moveTo>
                  <a:lnTo>
                    <a:pt x="6070714" y="0"/>
                  </a:lnTo>
                  <a:lnTo>
                    <a:pt x="6070714" y="3581119"/>
                  </a:lnTo>
                  <a:lnTo>
                    <a:pt x="0" y="358111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6070714" cy="360016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750"/>
                </a:lnSpc>
              </a:pPr>
              <a:r>
                <a:rPr lang="en-US" sz="3800" b="1" dirty="0">
                  <a:solidFill>
                    <a:srgbClr val="383838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After passing</a:t>
              </a:r>
            </a:p>
            <a:p>
              <a:pPr algn="ctr">
                <a:lnSpc>
                  <a:spcPts val="4750"/>
                </a:lnSpc>
              </a:pPr>
              <a:r>
                <a:rPr lang="en-US" sz="3800" b="1" dirty="0">
                  <a:solidFill>
                    <a:srgbClr val="383838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of Stay Order, refund adjustments can stop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850483" y="2637892"/>
            <a:ext cx="4370923" cy="2559076"/>
            <a:chOff x="0" y="0"/>
            <a:chExt cx="5827897" cy="341210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827897" cy="3412101"/>
            </a:xfrm>
            <a:custGeom>
              <a:avLst/>
              <a:gdLst/>
              <a:ahLst/>
              <a:cxnLst/>
              <a:rect l="l" t="t" r="r" b="b"/>
              <a:pathLst>
                <a:path w="5827897" h="3412101">
                  <a:moveTo>
                    <a:pt x="0" y="0"/>
                  </a:moveTo>
                  <a:lnTo>
                    <a:pt x="5827897" y="0"/>
                  </a:lnTo>
                  <a:lnTo>
                    <a:pt x="5827897" y="3412101"/>
                  </a:lnTo>
                  <a:lnTo>
                    <a:pt x="0" y="34121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19050"/>
              <a:ext cx="5827897" cy="343115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750"/>
                </a:lnSpc>
              </a:pPr>
              <a:r>
                <a:rPr lang="en-US" sz="3800" b="1">
                  <a:solidFill>
                    <a:srgbClr val="383838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Ensures not more than 20% of total Demand need to be paid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106382" y="2637892"/>
            <a:ext cx="4202052" cy="2559076"/>
            <a:chOff x="0" y="0"/>
            <a:chExt cx="5602736" cy="341210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602736" cy="3412101"/>
            </a:xfrm>
            <a:custGeom>
              <a:avLst/>
              <a:gdLst/>
              <a:ahLst/>
              <a:cxnLst/>
              <a:rect l="l" t="t" r="r" b="b"/>
              <a:pathLst>
                <a:path w="5602736" h="3412101">
                  <a:moveTo>
                    <a:pt x="0" y="0"/>
                  </a:moveTo>
                  <a:lnTo>
                    <a:pt x="5602736" y="0"/>
                  </a:lnTo>
                  <a:lnTo>
                    <a:pt x="5602736" y="3412101"/>
                  </a:lnTo>
                  <a:lnTo>
                    <a:pt x="0" y="34121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19050"/>
              <a:ext cx="5602736" cy="343115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750"/>
                </a:lnSpc>
              </a:pPr>
              <a:r>
                <a:rPr lang="en-US" sz="3800" b="1">
                  <a:solidFill>
                    <a:srgbClr val="383838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Application for stay of demand must be filed before the AO</a:t>
              </a:r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216454" y="5400467"/>
            <a:ext cx="7033760" cy="3036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0"/>
              </a:lnSpc>
              <a:spcBef>
                <a:spcPct val="0"/>
              </a:spcBef>
            </a:pPr>
            <a:r>
              <a:rPr lang="en-US" sz="4848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Current Refund is getting adjusted with old outstanding demands??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16454" y="9744075"/>
            <a:ext cx="4983544" cy="36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5"/>
              </a:lnSpc>
              <a:spcBef>
                <a:spcPct val="0"/>
              </a:spcBef>
            </a:pPr>
            <a:r>
              <a:rPr lang="en-US" sz="2175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PRESENTED BY- RAJAT AGRAWAL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79D4B89-2D1A-B344-AA08-5C75407A54D3}"/>
              </a:ext>
            </a:extLst>
          </p:cNvPr>
          <p:cNvGrpSpPr/>
          <p:nvPr/>
        </p:nvGrpSpPr>
        <p:grpSpPr>
          <a:xfrm>
            <a:off x="0" y="0"/>
            <a:ext cx="18288000" cy="1739195"/>
            <a:chOff x="0" y="0"/>
            <a:chExt cx="18288000" cy="1739195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18288000" cy="1739195"/>
              <a:chOff x="0" y="0"/>
              <a:chExt cx="4816593" cy="45806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4816592" cy="458060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458060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458060"/>
                    </a:lnTo>
                    <a:lnTo>
                      <a:pt x="0" y="458060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38100"/>
                <a:ext cx="4816593" cy="4961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4777043" y="458019"/>
              <a:ext cx="10147015" cy="7613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231"/>
                </a:lnSpc>
              </a:pPr>
              <a:r>
                <a:rPr lang="en-US" sz="4906" dirty="0">
                  <a:solidFill>
                    <a:srgbClr val="383838"/>
                  </a:solidFill>
                  <a:latin typeface="Anton"/>
                  <a:ea typeface="Anton"/>
                  <a:cs typeface="Anton"/>
                  <a:sym typeface="Anton"/>
                </a:rPr>
                <a:t>Bonus #1 – Stay of demand must be filed</a:t>
              </a:r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312125E0-69C3-5948-A770-8BA0191F46F8}"/>
                </a:ext>
              </a:extLst>
            </p:cNvPr>
            <p:cNvSpPr/>
            <p:nvPr/>
          </p:nvSpPr>
          <p:spPr>
            <a:xfrm>
              <a:off x="3341659" y="177081"/>
              <a:ext cx="1237598" cy="1454978"/>
            </a:xfrm>
            <a:custGeom>
              <a:avLst/>
              <a:gdLst/>
              <a:ahLst/>
              <a:cxnLst/>
              <a:rect l="l" t="t" r="r" b="b"/>
              <a:pathLst>
                <a:path w="943002" h="1112687">
                  <a:moveTo>
                    <a:pt x="0" y="0"/>
                  </a:moveTo>
                  <a:lnTo>
                    <a:pt x="943002" y="0"/>
                  </a:lnTo>
                  <a:lnTo>
                    <a:pt x="943002" y="1112687"/>
                  </a:lnTo>
                  <a:lnTo>
                    <a:pt x="0" y="1112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9D165DD-9F71-8A48-9693-93205C517B9D}"/>
              </a:ext>
            </a:extLst>
          </p:cNvPr>
          <p:cNvGrpSpPr/>
          <p:nvPr/>
        </p:nvGrpSpPr>
        <p:grpSpPr>
          <a:xfrm>
            <a:off x="671533" y="2807896"/>
            <a:ext cx="8389972" cy="6202238"/>
            <a:chOff x="671533" y="2807896"/>
            <a:chExt cx="8389972" cy="6202238"/>
          </a:xfrm>
        </p:grpSpPr>
        <p:sp>
          <p:nvSpPr>
            <p:cNvPr id="3" name="Freeform 3"/>
            <p:cNvSpPr/>
            <p:nvPr/>
          </p:nvSpPr>
          <p:spPr>
            <a:xfrm>
              <a:off x="4608688" y="2807896"/>
              <a:ext cx="4452817" cy="6202238"/>
            </a:xfrm>
            <a:custGeom>
              <a:avLst/>
              <a:gdLst/>
              <a:ahLst/>
              <a:cxnLst/>
              <a:rect l="l" t="t" r="r" b="b"/>
              <a:pathLst>
                <a:path w="4452817" h="6202238">
                  <a:moveTo>
                    <a:pt x="0" y="0"/>
                  </a:moveTo>
                  <a:lnTo>
                    <a:pt x="4452817" y="0"/>
                  </a:lnTo>
                  <a:lnTo>
                    <a:pt x="4452817" y="6202238"/>
                  </a:lnTo>
                  <a:lnTo>
                    <a:pt x="0" y="62022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sp>
          <p:nvSpPr>
            <p:cNvPr id="4" name="Freeform 4"/>
            <p:cNvSpPr/>
            <p:nvPr/>
          </p:nvSpPr>
          <p:spPr>
            <a:xfrm>
              <a:off x="671533" y="2807896"/>
              <a:ext cx="4452817" cy="6202238"/>
            </a:xfrm>
            <a:custGeom>
              <a:avLst/>
              <a:gdLst/>
              <a:ahLst/>
              <a:cxnLst/>
              <a:rect l="l" t="t" r="r" b="b"/>
              <a:pathLst>
                <a:path w="4452817" h="6202238">
                  <a:moveTo>
                    <a:pt x="0" y="0"/>
                  </a:moveTo>
                  <a:lnTo>
                    <a:pt x="4452817" y="0"/>
                  </a:lnTo>
                  <a:lnTo>
                    <a:pt x="4452817" y="6202238"/>
                  </a:lnTo>
                  <a:lnTo>
                    <a:pt x="0" y="62022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1758143" y="5691707"/>
              <a:ext cx="2330159" cy="1943420"/>
              <a:chOff x="0" y="0"/>
              <a:chExt cx="3106879" cy="259122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106928" cy="2591181"/>
              </a:xfrm>
              <a:custGeom>
                <a:avLst/>
                <a:gdLst/>
                <a:ahLst/>
                <a:cxnLst/>
                <a:rect l="l" t="t" r="r" b="b"/>
                <a:pathLst>
                  <a:path w="3106928" h="2591181">
                    <a:moveTo>
                      <a:pt x="0" y="0"/>
                    </a:moveTo>
                    <a:lnTo>
                      <a:pt x="3106928" y="0"/>
                    </a:lnTo>
                    <a:lnTo>
                      <a:pt x="3106928" y="2591181"/>
                    </a:lnTo>
                    <a:lnTo>
                      <a:pt x="0" y="259118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l="-17741" r="-17740" b="-1"/>
                </a:stretch>
              </a:blipFill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1355914" y="5072305"/>
              <a:ext cx="2330159" cy="1943420"/>
              <a:chOff x="0" y="0"/>
              <a:chExt cx="3106879" cy="259122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106928" cy="2591181"/>
              </a:xfrm>
              <a:custGeom>
                <a:avLst/>
                <a:gdLst/>
                <a:ahLst/>
                <a:cxnLst/>
                <a:rect l="l" t="t" r="r" b="b"/>
                <a:pathLst>
                  <a:path w="3106928" h="2591181">
                    <a:moveTo>
                      <a:pt x="0" y="0"/>
                    </a:moveTo>
                    <a:lnTo>
                      <a:pt x="3106928" y="0"/>
                    </a:lnTo>
                    <a:lnTo>
                      <a:pt x="3106928" y="2591181"/>
                    </a:lnTo>
                    <a:lnTo>
                      <a:pt x="0" y="259118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l="-17741" r="-17740" b="-1"/>
                </a:stretch>
              </a:blipFill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53684" y="4452904"/>
              <a:ext cx="2330159" cy="1943420"/>
              <a:chOff x="0" y="0"/>
              <a:chExt cx="3106879" cy="259122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106928" cy="2591181"/>
              </a:xfrm>
              <a:custGeom>
                <a:avLst/>
                <a:gdLst/>
                <a:ahLst/>
                <a:cxnLst/>
                <a:rect l="l" t="t" r="r" b="b"/>
                <a:pathLst>
                  <a:path w="3106928" h="2591181">
                    <a:moveTo>
                      <a:pt x="0" y="0"/>
                    </a:moveTo>
                    <a:lnTo>
                      <a:pt x="3106928" y="0"/>
                    </a:lnTo>
                    <a:lnTo>
                      <a:pt x="3106928" y="2591181"/>
                    </a:lnTo>
                    <a:lnTo>
                      <a:pt x="0" y="259118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l="-17741" r="-17740" b="-1"/>
                </a:stretch>
              </a:blipFill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4687607" y="3687022"/>
              <a:ext cx="4303993" cy="4454874"/>
              <a:chOff x="0" y="0"/>
              <a:chExt cx="5738657" cy="593983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5738657" cy="5939832"/>
              </a:xfrm>
              <a:custGeom>
                <a:avLst/>
                <a:gdLst/>
                <a:ahLst/>
                <a:cxnLst/>
                <a:rect l="l" t="t" r="r" b="b"/>
                <a:pathLst>
                  <a:path w="5738657" h="5939832">
                    <a:moveTo>
                      <a:pt x="0" y="0"/>
                    </a:moveTo>
                    <a:lnTo>
                      <a:pt x="5738657" y="0"/>
                    </a:lnTo>
                    <a:lnTo>
                      <a:pt x="5738657" y="5939832"/>
                    </a:lnTo>
                    <a:lnTo>
                      <a:pt x="0" y="5939832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5738657" cy="5996982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algn="ctr">
                  <a:lnSpc>
                    <a:spcPts val="4999"/>
                  </a:lnSpc>
                </a:pPr>
                <a:r>
                  <a:rPr lang="en-US" sz="3600" b="1" dirty="0">
                    <a:solidFill>
                      <a:srgbClr val="383838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In case of  financial difficulties, Assessee can request the JAO for making payment in installments </a:t>
                </a: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D7AEECD-8615-0C4E-900C-FA6EC31506FB}"/>
              </a:ext>
            </a:extLst>
          </p:cNvPr>
          <p:cNvGrpSpPr/>
          <p:nvPr/>
        </p:nvGrpSpPr>
        <p:grpSpPr>
          <a:xfrm>
            <a:off x="9584213" y="2807896"/>
            <a:ext cx="8032254" cy="6202238"/>
            <a:chOff x="9584213" y="2807896"/>
            <a:chExt cx="8032254" cy="6202238"/>
          </a:xfrm>
        </p:grpSpPr>
        <p:sp>
          <p:nvSpPr>
            <p:cNvPr id="14" name="Freeform 14"/>
            <p:cNvSpPr/>
            <p:nvPr/>
          </p:nvSpPr>
          <p:spPr>
            <a:xfrm>
              <a:off x="9584213" y="2807896"/>
              <a:ext cx="4452817" cy="6202238"/>
            </a:xfrm>
            <a:custGeom>
              <a:avLst/>
              <a:gdLst/>
              <a:ahLst/>
              <a:cxnLst/>
              <a:rect l="l" t="t" r="r" b="b"/>
              <a:pathLst>
                <a:path w="4452817" h="6202238">
                  <a:moveTo>
                    <a:pt x="0" y="0"/>
                  </a:moveTo>
                  <a:lnTo>
                    <a:pt x="4452817" y="0"/>
                  </a:lnTo>
                  <a:lnTo>
                    <a:pt x="4452817" y="6202238"/>
                  </a:lnTo>
                  <a:lnTo>
                    <a:pt x="0" y="62022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3163650" y="2807896"/>
              <a:ext cx="4452817" cy="6202238"/>
            </a:xfrm>
            <a:custGeom>
              <a:avLst/>
              <a:gdLst/>
              <a:ahLst/>
              <a:cxnLst/>
              <a:rect l="l" t="t" r="r" b="b"/>
              <a:pathLst>
                <a:path w="4452817" h="6202238">
                  <a:moveTo>
                    <a:pt x="0" y="0"/>
                  </a:moveTo>
                  <a:lnTo>
                    <a:pt x="4452817" y="0"/>
                  </a:lnTo>
                  <a:lnTo>
                    <a:pt x="4452817" y="6202238"/>
                  </a:lnTo>
                  <a:lnTo>
                    <a:pt x="0" y="62022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9786444" y="4581769"/>
              <a:ext cx="3049569" cy="2654492"/>
            </a:xfrm>
            <a:custGeom>
              <a:avLst/>
              <a:gdLst/>
              <a:ahLst/>
              <a:cxnLst/>
              <a:rect l="l" t="t" r="r" b="b"/>
              <a:pathLst>
                <a:path w="3049569" h="2654492">
                  <a:moveTo>
                    <a:pt x="0" y="0"/>
                  </a:moveTo>
                  <a:lnTo>
                    <a:pt x="3049570" y="0"/>
                  </a:lnTo>
                  <a:lnTo>
                    <a:pt x="3049570" y="2654492"/>
                  </a:lnTo>
                  <a:lnTo>
                    <a:pt x="0" y="2654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b="-558"/>
              </a:stretch>
            </a:blipFill>
          </p:spPr>
          <p:txBody>
            <a:bodyPr/>
            <a:lstStyle/>
            <a:p>
              <a:endParaRPr lang="en-IN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3560953" y="5220869"/>
              <a:ext cx="3658210" cy="1930427"/>
              <a:chOff x="0" y="0"/>
              <a:chExt cx="4877613" cy="257390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877614" cy="2573903"/>
              </a:xfrm>
              <a:custGeom>
                <a:avLst/>
                <a:gdLst/>
                <a:ahLst/>
                <a:cxnLst/>
                <a:rect l="l" t="t" r="r" b="b"/>
                <a:pathLst>
                  <a:path w="4877614" h="2573903">
                    <a:moveTo>
                      <a:pt x="0" y="0"/>
                    </a:moveTo>
                    <a:lnTo>
                      <a:pt x="4877614" y="0"/>
                    </a:lnTo>
                    <a:lnTo>
                      <a:pt x="4877614" y="2573903"/>
                    </a:lnTo>
                    <a:lnTo>
                      <a:pt x="0" y="2573903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57150"/>
                <a:ext cx="4877613" cy="2516753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algn="ctr">
                  <a:lnSpc>
                    <a:spcPts val="3733"/>
                  </a:lnSpc>
                </a:pPr>
                <a:r>
                  <a:rPr lang="en-US" sz="3600" b="1">
                    <a:solidFill>
                      <a:srgbClr val="383838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In case of Covered Matters</a:t>
                </a:r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0" y="0"/>
            <a:ext cx="18288000" cy="1991208"/>
            <a:chOff x="0" y="0"/>
            <a:chExt cx="4816593" cy="5244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816592" cy="524433"/>
            </a:xfrm>
            <a:custGeom>
              <a:avLst/>
              <a:gdLst/>
              <a:ahLst/>
              <a:cxnLst/>
              <a:rect l="l" t="t" r="r" b="b"/>
              <a:pathLst>
                <a:path w="4816592" h="524433">
                  <a:moveTo>
                    <a:pt x="0" y="0"/>
                  </a:moveTo>
                  <a:lnTo>
                    <a:pt x="4816592" y="0"/>
                  </a:lnTo>
                  <a:lnTo>
                    <a:pt x="4816592" y="524433"/>
                  </a:lnTo>
                  <a:lnTo>
                    <a:pt x="0" y="524433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4816593" cy="562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2126928" y="221834"/>
            <a:ext cx="14034144" cy="1575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1"/>
              </a:lnSpc>
            </a:pPr>
            <a:r>
              <a:rPr lang="en-US" sz="4906" dirty="0">
                <a:solidFill>
                  <a:srgbClr val="383838"/>
                </a:solidFill>
                <a:latin typeface="Anton"/>
                <a:ea typeface="Anton"/>
                <a:cs typeface="Anton"/>
                <a:sym typeface="Anton"/>
              </a:rPr>
              <a:t>In few cases even 20% of demand need not be paid during pendency of appeal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163650" y="9744075"/>
            <a:ext cx="4983544" cy="36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5"/>
              </a:lnSpc>
              <a:spcBef>
                <a:spcPct val="0"/>
              </a:spcBef>
            </a:pPr>
            <a:r>
              <a:rPr lang="en-US" sz="2175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PRESENTED BY: RAJAT AGRAWAL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662488"/>
            <a:chOff x="0" y="0"/>
            <a:chExt cx="4816593" cy="4378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37857"/>
            </a:xfrm>
            <a:custGeom>
              <a:avLst/>
              <a:gdLst/>
              <a:ahLst/>
              <a:cxnLst/>
              <a:rect l="l" t="t" r="r" b="b"/>
              <a:pathLst>
                <a:path w="4816592" h="437857">
                  <a:moveTo>
                    <a:pt x="0" y="0"/>
                  </a:moveTo>
                  <a:lnTo>
                    <a:pt x="4816592" y="0"/>
                  </a:lnTo>
                  <a:lnTo>
                    <a:pt x="4816592" y="437857"/>
                  </a:lnTo>
                  <a:lnTo>
                    <a:pt x="0" y="437857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4759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557199" y="266294"/>
            <a:ext cx="943002" cy="1112687"/>
          </a:xfrm>
          <a:custGeom>
            <a:avLst/>
            <a:gdLst/>
            <a:ahLst/>
            <a:cxnLst/>
            <a:rect l="l" t="t" r="r" b="b"/>
            <a:pathLst>
              <a:path w="943002" h="1112687">
                <a:moveTo>
                  <a:pt x="0" y="0"/>
                </a:moveTo>
                <a:lnTo>
                  <a:pt x="943002" y="0"/>
                </a:lnTo>
                <a:lnTo>
                  <a:pt x="943002" y="1112687"/>
                </a:lnTo>
                <a:lnTo>
                  <a:pt x="0" y="11126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>
            <a:off x="10985688" y="1662488"/>
            <a:ext cx="12547225" cy="8624512"/>
          </a:xfrm>
          <a:custGeom>
            <a:avLst/>
            <a:gdLst/>
            <a:ahLst/>
            <a:cxnLst/>
            <a:rect l="l" t="t" r="r" b="b"/>
            <a:pathLst>
              <a:path w="12547225" h="8624512">
                <a:moveTo>
                  <a:pt x="0" y="0"/>
                </a:moveTo>
                <a:lnTo>
                  <a:pt x="12547224" y="0"/>
                </a:lnTo>
                <a:lnTo>
                  <a:pt x="12547224" y="8624512"/>
                </a:lnTo>
                <a:lnTo>
                  <a:pt x="0" y="86245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798" r="-2399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TextBox 8"/>
          <p:cNvSpPr txBox="1"/>
          <p:nvPr/>
        </p:nvSpPr>
        <p:spPr>
          <a:xfrm>
            <a:off x="1497865" y="411059"/>
            <a:ext cx="15292270" cy="785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1"/>
              </a:lnSpc>
            </a:pPr>
            <a:r>
              <a:rPr lang="en-US" sz="4906" dirty="0">
                <a:solidFill>
                  <a:srgbClr val="383838"/>
                </a:solidFill>
                <a:latin typeface="Anton"/>
                <a:ea typeface="Anton"/>
                <a:cs typeface="Anton"/>
                <a:sym typeface="Anton"/>
              </a:rPr>
              <a:t>Bonus #2 — Using CBDT Circular for Early Disposal of Appeals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12942" y="5261409"/>
            <a:ext cx="9763150" cy="4463616"/>
            <a:chOff x="0" y="-19050"/>
            <a:chExt cx="13017534" cy="5951488"/>
          </a:xfrm>
        </p:grpSpPr>
        <p:sp>
          <p:nvSpPr>
            <p:cNvPr id="10" name="Freeform 10"/>
            <p:cNvSpPr/>
            <p:nvPr/>
          </p:nvSpPr>
          <p:spPr>
            <a:xfrm>
              <a:off x="258302" y="1122880"/>
              <a:ext cx="530135" cy="639681"/>
            </a:xfrm>
            <a:custGeom>
              <a:avLst/>
              <a:gdLst/>
              <a:ahLst/>
              <a:cxnLst/>
              <a:rect l="l" t="t" r="r" b="b"/>
              <a:pathLst>
                <a:path w="530135" h="639681">
                  <a:moveTo>
                    <a:pt x="0" y="0"/>
                  </a:moveTo>
                  <a:lnTo>
                    <a:pt x="530136" y="0"/>
                  </a:lnTo>
                  <a:lnTo>
                    <a:pt x="530136" y="639680"/>
                  </a:lnTo>
                  <a:lnTo>
                    <a:pt x="0" y="639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58302" y="3827625"/>
              <a:ext cx="530135" cy="639681"/>
            </a:xfrm>
            <a:custGeom>
              <a:avLst/>
              <a:gdLst/>
              <a:ahLst/>
              <a:cxnLst/>
              <a:rect l="l" t="t" r="r" b="b"/>
              <a:pathLst>
                <a:path w="530135" h="639681">
                  <a:moveTo>
                    <a:pt x="0" y="0"/>
                  </a:moveTo>
                  <a:lnTo>
                    <a:pt x="530136" y="0"/>
                  </a:lnTo>
                  <a:lnTo>
                    <a:pt x="530136" y="639681"/>
                  </a:lnTo>
                  <a:lnTo>
                    <a:pt x="0" y="639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8207076" cy="7014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49"/>
                </a:lnSpc>
                <a:spcBef>
                  <a:spcPct val="0"/>
                </a:spcBef>
              </a:pPr>
              <a:r>
                <a:rPr lang="en-US" sz="3399" b="1" u="sng" dirty="0">
                  <a:solidFill>
                    <a:srgbClr val="003C7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PRACTICAL TIP: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989904" y="3808575"/>
              <a:ext cx="12027630" cy="2123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49"/>
                </a:lnSpc>
                <a:spcBef>
                  <a:spcPct val="0"/>
                </a:spcBef>
              </a:pPr>
              <a:r>
                <a:rPr lang="en-US" sz="3399" b="1">
                  <a:solidFill>
                    <a:srgbClr val="383838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Such cases fall under the category of **'any other case of genuine hardship'**.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989904" y="1082463"/>
              <a:ext cx="12027630" cy="21185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49"/>
                </a:lnSpc>
                <a:spcBef>
                  <a:spcPct val="0"/>
                </a:spcBef>
              </a:pPr>
              <a:r>
                <a:rPr lang="en-US" sz="3399" b="1" dirty="0">
                  <a:solidFill>
                    <a:srgbClr val="383838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If any appeal case is pending for long time, it can be requested for early disposal.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12942" y="2257155"/>
            <a:ext cx="9763151" cy="2404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  <a:spcBef>
                <a:spcPct val="0"/>
              </a:spcBef>
            </a:pPr>
            <a:r>
              <a:rPr lang="en-US" sz="384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CBDT Circular F.No.279/Misc./M-102/2021-ITJ (7th March 2024)** provides framework for Priority / Out of Turn Disposal of Appeals.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039186" y="9744075"/>
            <a:ext cx="4983544" cy="36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5"/>
              </a:lnSpc>
              <a:spcBef>
                <a:spcPct val="0"/>
              </a:spcBef>
            </a:pPr>
            <a:r>
              <a:rPr lang="en-US" sz="2175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PRESENTED BY- RAJAT AGRAWAL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8540258" y="1870860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1" y="0"/>
                </a:lnTo>
                <a:lnTo>
                  <a:pt x="397601" y="479760"/>
                </a:lnTo>
                <a:lnTo>
                  <a:pt x="0" y="479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Freeform 4"/>
          <p:cNvSpPr/>
          <p:nvPr/>
        </p:nvSpPr>
        <p:spPr>
          <a:xfrm>
            <a:off x="8540258" y="2785745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1" y="0"/>
                </a:lnTo>
                <a:lnTo>
                  <a:pt x="397601" y="479760"/>
                </a:lnTo>
                <a:lnTo>
                  <a:pt x="0" y="479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5" name="Group 5"/>
          <p:cNvGrpSpPr/>
          <p:nvPr/>
        </p:nvGrpSpPr>
        <p:grpSpPr>
          <a:xfrm>
            <a:off x="0" y="5790194"/>
            <a:ext cx="18288000" cy="2000404"/>
            <a:chOff x="0" y="0"/>
            <a:chExt cx="4816593" cy="5268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526855"/>
            </a:xfrm>
            <a:custGeom>
              <a:avLst/>
              <a:gdLst/>
              <a:ahLst/>
              <a:cxnLst/>
              <a:rect l="l" t="t" r="r" b="b"/>
              <a:pathLst>
                <a:path w="4816592" h="526855">
                  <a:moveTo>
                    <a:pt x="0" y="0"/>
                  </a:moveTo>
                  <a:lnTo>
                    <a:pt x="4816592" y="0"/>
                  </a:lnTo>
                  <a:lnTo>
                    <a:pt x="4816592" y="526855"/>
                  </a:lnTo>
                  <a:lnTo>
                    <a:pt x="0" y="526855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5649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37286" y="1870860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2" y="0"/>
                </a:lnTo>
                <a:lnTo>
                  <a:pt x="397602" y="479760"/>
                </a:lnTo>
                <a:lnTo>
                  <a:pt x="0" y="479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Freeform 9"/>
          <p:cNvSpPr/>
          <p:nvPr/>
        </p:nvSpPr>
        <p:spPr>
          <a:xfrm>
            <a:off x="14442090" y="4921184"/>
            <a:ext cx="3205313" cy="3205313"/>
          </a:xfrm>
          <a:custGeom>
            <a:avLst/>
            <a:gdLst/>
            <a:ahLst/>
            <a:cxnLst/>
            <a:rect l="l" t="t" r="r" b="b"/>
            <a:pathLst>
              <a:path w="3205313" h="3205313">
                <a:moveTo>
                  <a:pt x="0" y="0"/>
                </a:moveTo>
                <a:lnTo>
                  <a:pt x="3205313" y="0"/>
                </a:lnTo>
                <a:lnTo>
                  <a:pt x="3205313" y="3205313"/>
                </a:lnTo>
                <a:lnTo>
                  <a:pt x="0" y="32053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0" name="TextBox 10"/>
          <p:cNvSpPr txBox="1"/>
          <p:nvPr/>
        </p:nvSpPr>
        <p:spPr>
          <a:xfrm>
            <a:off x="8346531" y="1009650"/>
            <a:ext cx="7480560" cy="5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 u="sng" dirty="0">
                <a:solidFill>
                  <a:srgbClr val="003C7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AFTER SENDING THE REQUEST: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88959" y="2728595"/>
            <a:ext cx="8838401" cy="1160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1"/>
              </a:lnSpc>
            </a:pPr>
            <a:r>
              <a:rPr lang="en-US" sz="3399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Principal CIT has the power to refer the case to **NFAC** for early hearing.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088958" y="1835784"/>
            <a:ext cx="7480559" cy="511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Follow up with **Principal CIT**.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35043" y="5972814"/>
            <a:ext cx="12572205" cy="1625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0"/>
              </a:lnSpc>
              <a:spcBef>
                <a:spcPct val="0"/>
              </a:spcBef>
            </a:pPr>
            <a:r>
              <a:rPr lang="en-US" sz="3448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 Tip: Many people are not using this option. Timely use of this circular can help you get faster relief for your clients.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43559" y="1009650"/>
            <a:ext cx="6155307" cy="5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 u="sng" dirty="0">
                <a:solidFill>
                  <a:srgbClr val="003C7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HOW TO TAKE BENEFIT: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36087" y="2576195"/>
            <a:ext cx="6867868" cy="2277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521"/>
              </a:lnSpc>
              <a:buFont typeface="Arial"/>
              <a:buChar char="•"/>
            </a:pPr>
            <a:r>
              <a:rPr lang="en-US" sz="3399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Principal CIT</a:t>
            </a:r>
          </a:p>
          <a:p>
            <a:pPr marL="734059" lvl="1" indent="-367030" algn="l">
              <a:lnSpc>
                <a:spcPts val="4521"/>
              </a:lnSpc>
              <a:buFont typeface="Arial"/>
              <a:buChar char="•"/>
            </a:pPr>
            <a:r>
              <a:rPr lang="en-US" sz="3399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Jurisdictional AO</a:t>
            </a:r>
          </a:p>
          <a:p>
            <a:pPr marL="734059" lvl="1" indent="-367030" algn="l">
              <a:lnSpc>
                <a:spcPts val="4521"/>
              </a:lnSpc>
              <a:buFont typeface="Arial"/>
              <a:buChar char="•"/>
            </a:pPr>
            <a:r>
              <a:rPr lang="en-US" sz="3399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Joint Commissioer (Range Head)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85988" y="1835784"/>
            <a:ext cx="5412878" cy="511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Write a formal letter to: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16454" y="9744075"/>
            <a:ext cx="4983544" cy="36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5"/>
              </a:lnSpc>
              <a:spcBef>
                <a:spcPct val="0"/>
              </a:spcBef>
            </a:pPr>
            <a:r>
              <a:rPr lang="en-US" sz="2175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PRESENTED BY: RAJAT AGRAWAL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662488"/>
            <a:chOff x="0" y="0"/>
            <a:chExt cx="4816593" cy="4378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37857"/>
            </a:xfrm>
            <a:custGeom>
              <a:avLst/>
              <a:gdLst/>
              <a:ahLst/>
              <a:cxnLst/>
              <a:rect l="l" t="t" r="r" b="b"/>
              <a:pathLst>
                <a:path w="4816592" h="437857">
                  <a:moveTo>
                    <a:pt x="0" y="0"/>
                  </a:moveTo>
                  <a:lnTo>
                    <a:pt x="4816592" y="0"/>
                  </a:lnTo>
                  <a:lnTo>
                    <a:pt x="4816592" y="437857"/>
                  </a:lnTo>
                  <a:lnTo>
                    <a:pt x="0" y="437857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4759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144000" y="1662488"/>
            <a:ext cx="12352120" cy="8624512"/>
          </a:xfrm>
          <a:custGeom>
            <a:avLst/>
            <a:gdLst/>
            <a:ahLst/>
            <a:cxnLst/>
            <a:rect l="l" t="t" r="r" b="b"/>
            <a:pathLst>
              <a:path w="12352120" h="8624512">
                <a:moveTo>
                  <a:pt x="0" y="0"/>
                </a:moveTo>
                <a:lnTo>
                  <a:pt x="12352120" y="0"/>
                </a:lnTo>
                <a:lnTo>
                  <a:pt x="12352120" y="8624512"/>
                </a:lnTo>
                <a:lnTo>
                  <a:pt x="0" y="86245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99" r="-2399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7" name="Group 7"/>
          <p:cNvGrpSpPr/>
          <p:nvPr/>
        </p:nvGrpSpPr>
        <p:grpSpPr>
          <a:xfrm>
            <a:off x="431280" y="2003542"/>
            <a:ext cx="10892087" cy="5758066"/>
            <a:chOff x="0" y="0"/>
            <a:chExt cx="2868698" cy="151652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868698" cy="1516528"/>
            </a:xfrm>
            <a:custGeom>
              <a:avLst/>
              <a:gdLst/>
              <a:ahLst/>
              <a:cxnLst/>
              <a:rect l="l" t="t" r="r" b="b"/>
              <a:pathLst>
                <a:path w="2868698" h="1516528">
                  <a:moveTo>
                    <a:pt x="0" y="0"/>
                  </a:moveTo>
                  <a:lnTo>
                    <a:pt x="2868698" y="0"/>
                  </a:lnTo>
                  <a:lnTo>
                    <a:pt x="2868698" y="1516528"/>
                  </a:lnTo>
                  <a:lnTo>
                    <a:pt x="0" y="15165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868698" cy="1554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557199" y="266294"/>
            <a:ext cx="943002" cy="1112687"/>
          </a:xfrm>
          <a:custGeom>
            <a:avLst/>
            <a:gdLst/>
            <a:ahLst/>
            <a:cxnLst/>
            <a:rect l="l" t="t" r="r" b="b"/>
            <a:pathLst>
              <a:path w="943002" h="1112687">
                <a:moveTo>
                  <a:pt x="0" y="0"/>
                </a:moveTo>
                <a:lnTo>
                  <a:pt x="943002" y="0"/>
                </a:lnTo>
                <a:lnTo>
                  <a:pt x="943002" y="1112687"/>
                </a:lnTo>
                <a:lnTo>
                  <a:pt x="0" y="1112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1" name="Freeform 11"/>
          <p:cNvSpPr/>
          <p:nvPr/>
        </p:nvSpPr>
        <p:spPr>
          <a:xfrm>
            <a:off x="906668" y="4106832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2" y="0"/>
                </a:lnTo>
                <a:lnTo>
                  <a:pt x="397602" y="479761"/>
                </a:lnTo>
                <a:lnTo>
                  <a:pt x="0" y="4797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2" name="Freeform 12"/>
          <p:cNvSpPr/>
          <p:nvPr/>
        </p:nvSpPr>
        <p:spPr>
          <a:xfrm>
            <a:off x="906668" y="5647108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2" y="0"/>
                </a:lnTo>
                <a:lnTo>
                  <a:pt x="397602" y="479760"/>
                </a:lnTo>
                <a:lnTo>
                  <a:pt x="0" y="4797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3" name="TextBox 13"/>
          <p:cNvSpPr txBox="1"/>
          <p:nvPr/>
        </p:nvSpPr>
        <p:spPr>
          <a:xfrm>
            <a:off x="1677759" y="419666"/>
            <a:ext cx="15636882" cy="785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31"/>
              </a:lnSpc>
            </a:pPr>
            <a:r>
              <a:rPr lang="en-US" sz="4906" dirty="0">
                <a:solidFill>
                  <a:srgbClr val="383838"/>
                </a:solidFill>
                <a:latin typeface="Anton"/>
                <a:ea typeface="Anton"/>
                <a:cs typeface="Anton"/>
                <a:sym typeface="Anton"/>
              </a:rPr>
              <a:t>Bonus #3 — CBDT Circular No. 14: Protecting Ignorant Taxpayers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12942" y="2219410"/>
            <a:ext cx="9289037" cy="1233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0"/>
              </a:lnSpc>
              <a:spcBef>
                <a:spcPct val="0"/>
              </a:spcBef>
            </a:pPr>
            <a:r>
              <a:rPr lang="en-US" sz="3952" b="1" u="sng">
                <a:solidFill>
                  <a:srgbClr val="003C7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CBDT CIRCULAR NO. 14 (XL-35), DATED 11/04/1955: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55370" y="5628058"/>
            <a:ext cx="9622477" cy="1597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States that the department must NOT take advantage of assessee’s ignorance to collect more tax than legitimately due.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55370" y="4071757"/>
            <a:ext cx="10270916" cy="1064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Bars the Income Tax Department from exploiting ignorance of taxpayers.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73917" y="9744075"/>
            <a:ext cx="4983544" cy="36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5"/>
              </a:lnSpc>
              <a:spcBef>
                <a:spcPct val="0"/>
              </a:spcBef>
            </a:pPr>
            <a:r>
              <a:rPr lang="en-US" sz="2175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PRESENTED BY- RAJAT AGRAWAL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906668" y="7080931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2" y="0"/>
                </a:lnTo>
                <a:lnTo>
                  <a:pt x="397602" y="479761"/>
                </a:lnTo>
                <a:lnTo>
                  <a:pt x="0" y="479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Freeform 4"/>
          <p:cNvSpPr/>
          <p:nvPr/>
        </p:nvSpPr>
        <p:spPr>
          <a:xfrm>
            <a:off x="906668" y="7910091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2" y="0"/>
                </a:lnTo>
                <a:lnTo>
                  <a:pt x="397602" y="479761"/>
                </a:lnTo>
                <a:lnTo>
                  <a:pt x="0" y="479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5" name="Group 5"/>
          <p:cNvGrpSpPr/>
          <p:nvPr/>
        </p:nvGrpSpPr>
        <p:grpSpPr>
          <a:xfrm>
            <a:off x="0" y="1028700"/>
            <a:ext cx="18288000" cy="4338610"/>
            <a:chOff x="0" y="0"/>
            <a:chExt cx="4816593" cy="11426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142679"/>
            </a:xfrm>
            <a:custGeom>
              <a:avLst/>
              <a:gdLst/>
              <a:ahLst/>
              <a:cxnLst/>
              <a:rect l="l" t="t" r="r" b="b"/>
              <a:pathLst>
                <a:path w="4816592" h="1142679">
                  <a:moveTo>
                    <a:pt x="0" y="0"/>
                  </a:moveTo>
                  <a:lnTo>
                    <a:pt x="4816592" y="0"/>
                  </a:lnTo>
                  <a:lnTo>
                    <a:pt x="4816592" y="1142679"/>
                  </a:lnTo>
                  <a:lnTo>
                    <a:pt x="0" y="1142679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11807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076548" y="2059583"/>
            <a:ext cx="343972" cy="415049"/>
          </a:xfrm>
          <a:custGeom>
            <a:avLst/>
            <a:gdLst/>
            <a:ahLst/>
            <a:cxnLst/>
            <a:rect l="l" t="t" r="r" b="b"/>
            <a:pathLst>
              <a:path w="343972" h="415049">
                <a:moveTo>
                  <a:pt x="0" y="0"/>
                </a:moveTo>
                <a:lnTo>
                  <a:pt x="343972" y="0"/>
                </a:lnTo>
                <a:lnTo>
                  <a:pt x="343972" y="415049"/>
                </a:lnTo>
                <a:lnTo>
                  <a:pt x="0" y="415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Freeform 9"/>
          <p:cNvSpPr/>
          <p:nvPr/>
        </p:nvSpPr>
        <p:spPr>
          <a:xfrm>
            <a:off x="6076548" y="2776904"/>
            <a:ext cx="343972" cy="415049"/>
          </a:xfrm>
          <a:custGeom>
            <a:avLst/>
            <a:gdLst/>
            <a:ahLst/>
            <a:cxnLst/>
            <a:rect l="l" t="t" r="r" b="b"/>
            <a:pathLst>
              <a:path w="343972" h="415049">
                <a:moveTo>
                  <a:pt x="0" y="0"/>
                </a:moveTo>
                <a:lnTo>
                  <a:pt x="343972" y="0"/>
                </a:lnTo>
                <a:lnTo>
                  <a:pt x="343972" y="415048"/>
                </a:lnTo>
                <a:lnTo>
                  <a:pt x="0" y="4150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0" name="Freeform 10"/>
          <p:cNvSpPr/>
          <p:nvPr/>
        </p:nvSpPr>
        <p:spPr>
          <a:xfrm>
            <a:off x="6065169" y="3521951"/>
            <a:ext cx="343972" cy="415049"/>
          </a:xfrm>
          <a:custGeom>
            <a:avLst/>
            <a:gdLst/>
            <a:ahLst/>
            <a:cxnLst/>
            <a:rect l="l" t="t" r="r" b="b"/>
            <a:pathLst>
              <a:path w="343972" h="415049">
                <a:moveTo>
                  <a:pt x="0" y="0"/>
                </a:moveTo>
                <a:lnTo>
                  <a:pt x="343972" y="0"/>
                </a:lnTo>
                <a:lnTo>
                  <a:pt x="343972" y="415049"/>
                </a:lnTo>
                <a:lnTo>
                  <a:pt x="0" y="415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1" name="Freeform 11"/>
          <p:cNvSpPr/>
          <p:nvPr/>
        </p:nvSpPr>
        <p:spPr>
          <a:xfrm>
            <a:off x="6065169" y="4239271"/>
            <a:ext cx="343972" cy="415049"/>
          </a:xfrm>
          <a:custGeom>
            <a:avLst/>
            <a:gdLst/>
            <a:ahLst/>
            <a:cxnLst/>
            <a:rect l="l" t="t" r="r" b="b"/>
            <a:pathLst>
              <a:path w="343972" h="415049">
                <a:moveTo>
                  <a:pt x="0" y="0"/>
                </a:moveTo>
                <a:lnTo>
                  <a:pt x="343972" y="0"/>
                </a:lnTo>
                <a:lnTo>
                  <a:pt x="343972" y="415049"/>
                </a:lnTo>
                <a:lnTo>
                  <a:pt x="0" y="415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2" name="Freeform 12"/>
          <p:cNvSpPr/>
          <p:nvPr/>
        </p:nvSpPr>
        <p:spPr>
          <a:xfrm>
            <a:off x="0" y="1023766"/>
            <a:ext cx="5571426" cy="4338610"/>
          </a:xfrm>
          <a:custGeom>
            <a:avLst/>
            <a:gdLst/>
            <a:ahLst/>
            <a:cxnLst/>
            <a:rect l="l" t="t" r="r" b="b"/>
            <a:pathLst>
              <a:path w="5791392" h="4343544">
                <a:moveTo>
                  <a:pt x="0" y="0"/>
                </a:moveTo>
                <a:lnTo>
                  <a:pt x="5791392" y="0"/>
                </a:lnTo>
                <a:lnTo>
                  <a:pt x="5791392" y="4343544"/>
                </a:lnTo>
                <a:lnTo>
                  <a:pt x="0" y="4343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3" name="TextBox 13"/>
          <p:cNvSpPr txBox="1"/>
          <p:nvPr/>
        </p:nvSpPr>
        <p:spPr>
          <a:xfrm>
            <a:off x="712942" y="6219721"/>
            <a:ext cx="13106864" cy="5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 u="sng">
                <a:solidFill>
                  <a:srgbClr val="003C7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KEY LEARNING: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55370" y="7891041"/>
            <a:ext cx="13974217" cy="5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It strengthens your 154 rectification or appellate submissions.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55370" y="7045856"/>
            <a:ext cx="16223030" cy="511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Always invoke this circular when genuine taxpayer rights are at stake.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039186" y="9744075"/>
            <a:ext cx="4983544" cy="36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5"/>
              </a:lnSpc>
              <a:spcBef>
                <a:spcPct val="0"/>
              </a:spcBef>
            </a:pPr>
            <a:r>
              <a:rPr lang="en-US" sz="2175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PRESENTED BY- RAJAT AGRAWAL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065169" y="1266144"/>
            <a:ext cx="12402391" cy="493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1"/>
              </a:lnSpc>
              <a:spcBef>
                <a:spcPct val="0"/>
              </a:spcBef>
            </a:pPr>
            <a:r>
              <a:rPr lang="en-US" sz="3217" b="1" u="sng">
                <a:solidFill>
                  <a:srgbClr val="003C7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REAL CASE EXAMPLE: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551239" y="2767379"/>
            <a:ext cx="8324186" cy="45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6"/>
              </a:lnSpc>
              <a:spcBef>
                <a:spcPct val="0"/>
              </a:spcBef>
            </a:pPr>
            <a:r>
              <a:rPr lang="en-US" sz="2941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 filed a rectification application u/s 154.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551239" y="2036195"/>
            <a:ext cx="10898561" cy="449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76"/>
              </a:lnSpc>
              <a:spcBef>
                <a:spcPct val="0"/>
              </a:spcBef>
            </a:pPr>
            <a:r>
              <a:rPr lang="en-US" sz="2941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One assessee failed to claim Advance Tax of ₹50 lakhs.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539860" y="4229746"/>
            <a:ext cx="10898560" cy="923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76"/>
              </a:lnSpc>
              <a:spcBef>
                <a:spcPct val="0"/>
              </a:spcBef>
            </a:pPr>
            <a:r>
              <a:rPr lang="en-US" sz="2941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 wrote to CBDT, then department allowed the rectification and refunded the excess tax.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539860" y="3498562"/>
            <a:ext cx="9919340" cy="449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76"/>
              </a:lnSpc>
              <a:spcBef>
                <a:spcPct val="0"/>
              </a:spcBef>
            </a:pPr>
            <a:r>
              <a:rPr lang="en-US" sz="2941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Referred to this circular in support of the request.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388168"/>
            <a:chOff x="0" y="0"/>
            <a:chExt cx="4816593" cy="3656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65608"/>
            </a:xfrm>
            <a:custGeom>
              <a:avLst/>
              <a:gdLst/>
              <a:ahLst/>
              <a:cxnLst/>
              <a:rect l="l" t="t" r="r" b="b"/>
              <a:pathLst>
                <a:path w="4816592" h="365608">
                  <a:moveTo>
                    <a:pt x="0" y="0"/>
                  </a:moveTo>
                  <a:lnTo>
                    <a:pt x="4816592" y="0"/>
                  </a:lnTo>
                  <a:lnTo>
                    <a:pt x="4816592" y="365608"/>
                  </a:lnTo>
                  <a:lnTo>
                    <a:pt x="0" y="365608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4037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4374127" y="4464673"/>
            <a:ext cx="1288517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7" name="AutoShape 7"/>
          <p:cNvSpPr/>
          <p:nvPr/>
        </p:nvSpPr>
        <p:spPr>
          <a:xfrm>
            <a:off x="4373832" y="5800429"/>
            <a:ext cx="1288517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8" name="AutoShape 8"/>
          <p:cNvSpPr/>
          <p:nvPr/>
        </p:nvSpPr>
        <p:spPr>
          <a:xfrm>
            <a:off x="4374127" y="7206254"/>
            <a:ext cx="1288517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9" name="AutoShape 9"/>
          <p:cNvSpPr/>
          <p:nvPr/>
        </p:nvSpPr>
        <p:spPr>
          <a:xfrm>
            <a:off x="4373832" y="8567916"/>
            <a:ext cx="1288517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10" name="Freeform 10"/>
          <p:cNvSpPr/>
          <p:nvPr/>
        </p:nvSpPr>
        <p:spPr>
          <a:xfrm>
            <a:off x="469986" y="1738435"/>
            <a:ext cx="996438" cy="996919"/>
          </a:xfrm>
          <a:custGeom>
            <a:avLst/>
            <a:gdLst/>
            <a:ahLst/>
            <a:cxnLst/>
            <a:rect l="l" t="t" r="r" b="b"/>
            <a:pathLst>
              <a:path w="996438" h="996919">
                <a:moveTo>
                  <a:pt x="0" y="0"/>
                </a:moveTo>
                <a:lnTo>
                  <a:pt x="996438" y="0"/>
                </a:lnTo>
                <a:lnTo>
                  <a:pt x="996438" y="996918"/>
                </a:lnTo>
                <a:lnTo>
                  <a:pt x="0" y="996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5595B57-48C6-5B4C-A0B9-936015B54AE1}"/>
              </a:ext>
            </a:extLst>
          </p:cNvPr>
          <p:cNvGrpSpPr/>
          <p:nvPr/>
        </p:nvGrpSpPr>
        <p:grpSpPr>
          <a:xfrm>
            <a:off x="-240150" y="3739492"/>
            <a:ext cx="4739299" cy="4872281"/>
            <a:chOff x="-240150" y="3739492"/>
            <a:chExt cx="4739299" cy="4872281"/>
          </a:xfrm>
        </p:grpSpPr>
        <p:sp>
          <p:nvSpPr>
            <p:cNvPr id="11" name="Freeform 11"/>
            <p:cNvSpPr/>
            <p:nvPr/>
          </p:nvSpPr>
          <p:spPr>
            <a:xfrm>
              <a:off x="-240150" y="3872474"/>
              <a:ext cx="4739299" cy="4739299"/>
            </a:xfrm>
            <a:custGeom>
              <a:avLst/>
              <a:gdLst/>
              <a:ahLst/>
              <a:cxnLst/>
              <a:rect l="l" t="t" r="r" b="b"/>
              <a:pathLst>
                <a:path w="4739299" h="4739299">
                  <a:moveTo>
                    <a:pt x="0" y="0"/>
                  </a:moveTo>
                  <a:lnTo>
                    <a:pt x="4739299" y="0"/>
                  </a:lnTo>
                  <a:lnTo>
                    <a:pt x="4739299" y="4739299"/>
                  </a:lnTo>
                  <a:lnTo>
                    <a:pt x="0" y="4739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sp>
          <p:nvSpPr>
            <p:cNvPr id="12" name="Freeform 12"/>
            <p:cNvSpPr/>
            <p:nvPr/>
          </p:nvSpPr>
          <p:spPr>
            <a:xfrm rot="375525">
              <a:off x="1490022" y="4390517"/>
              <a:ext cx="754091" cy="475077"/>
            </a:xfrm>
            <a:custGeom>
              <a:avLst/>
              <a:gdLst/>
              <a:ahLst/>
              <a:cxnLst/>
              <a:rect l="l" t="t" r="r" b="b"/>
              <a:pathLst>
                <a:path w="754091" h="475077">
                  <a:moveTo>
                    <a:pt x="0" y="0"/>
                  </a:moveTo>
                  <a:lnTo>
                    <a:pt x="754091" y="0"/>
                  </a:lnTo>
                  <a:lnTo>
                    <a:pt x="754091" y="475077"/>
                  </a:lnTo>
                  <a:lnTo>
                    <a:pt x="0" y="475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sp>
          <p:nvSpPr>
            <p:cNvPr id="13" name="Freeform 13"/>
            <p:cNvSpPr/>
            <p:nvPr/>
          </p:nvSpPr>
          <p:spPr>
            <a:xfrm rot="161158">
              <a:off x="1729479" y="3739492"/>
              <a:ext cx="754091" cy="475077"/>
            </a:xfrm>
            <a:custGeom>
              <a:avLst/>
              <a:gdLst/>
              <a:ahLst/>
              <a:cxnLst/>
              <a:rect l="l" t="t" r="r" b="b"/>
              <a:pathLst>
                <a:path w="754091" h="475077">
                  <a:moveTo>
                    <a:pt x="0" y="0"/>
                  </a:moveTo>
                  <a:lnTo>
                    <a:pt x="754091" y="0"/>
                  </a:lnTo>
                  <a:lnTo>
                    <a:pt x="754091" y="475077"/>
                  </a:lnTo>
                  <a:lnTo>
                    <a:pt x="0" y="475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sp>
          <p:nvSpPr>
            <p:cNvPr id="14" name="Freeform 14"/>
            <p:cNvSpPr/>
            <p:nvPr/>
          </p:nvSpPr>
          <p:spPr>
            <a:xfrm rot="-828746">
              <a:off x="817500" y="3805779"/>
              <a:ext cx="754091" cy="475077"/>
            </a:xfrm>
            <a:custGeom>
              <a:avLst/>
              <a:gdLst/>
              <a:ahLst/>
              <a:cxnLst/>
              <a:rect l="l" t="t" r="r" b="b"/>
              <a:pathLst>
                <a:path w="754091" h="475077">
                  <a:moveTo>
                    <a:pt x="0" y="0"/>
                  </a:moveTo>
                  <a:lnTo>
                    <a:pt x="754090" y="0"/>
                  </a:lnTo>
                  <a:lnTo>
                    <a:pt x="754090" y="475078"/>
                  </a:lnTo>
                  <a:lnTo>
                    <a:pt x="0" y="47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253984" y="203432"/>
            <a:ext cx="889244" cy="1020653"/>
          </a:xfrm>
          <a:custGeom>
            <a:avLst/>
            <a:gdLst/>
            <a:ahLst/>
            <a:cxnLst/>
            <a:rect l="l" t="t" r="r" b="b"/>
            <a:pathLst>
              <a:path w="889244" h="1020653">
                <a:moveTo>
                  <a:pt x="0" y="0"/>
                </a:moveTo>
                <a:lnTo>
                  <a:pt x="889244" y="0"/>
                </a:lnTo>
                <a:lnTo>
                  <a:pt x="889244" y="1020653"/>
                </a:lnTo>
                <a:lnTo>
                  <a:pt x="0" y="10206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6" name="TextBox 16"/>
          <p:cNvSpPr txBox="1"/>
          <p:nvPr/>
        </p:nvSpPr>
        <p:spPr>
          <a:xfrm>
            <a:off x="1718760" y="1834401"/>
            <a:ext cx="16329933" cy="665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1"/>
              </a:lnSpc>
              <a:spcBef>
                <a:spcPct val="0"/>
              </a:spcBef>
            </a:pPr>
            <a:r>
              <a:rPr lang="en-US" sz="4001" b="1" dirty="0">
                <a:solidFill>
                  <a:srgbClr val="003C7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Notice Alert Apps: A Must-Have for Managing Multiple PANs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373832" y="3240178"/>
            <a:ext cx="12645239" cy="941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15"/>
              </a:lnSpc>
              <a:spcBef>
                <a:spcPct val="0"/>
              </a:spcBef>
            </a:pPr>
            <a:r>
              <a:rPr lang="en-US" sz="2725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If you are handling 30+ PAN numbers or managing multiple entities, Notice Alert Apps can be extremely useful.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374127" y="4620012"/>
            <a:ext cx="12645239" cy="941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15"/>
              </a:lnSpc>
              <a:spcBef>
                <a:spcPct val="0"/>
              </a:spcBef>
            </a:pPr>
            <a:r>
              <a:rPr lang="en-US" sz="2725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These apps provide a central dashboard showing pending actions across all PANs.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374127" y="5981759"/>
            <a:ext cx="12645239" cy="941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15"/>
              </a:lnSpc>
              <a:spcBef>
                <a:spcPct val="0"/>
              </a:spcBef>
            </a:pPr>
            <a:r>
              <a:rPr lang="en-US" sz="2725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You receive real-time alerts for income tax notices, compliance deadlines, and updates.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374127" y="7387584"/>
            <a:ext cx="12645239" cy="941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15"/>
              </a:lnSpc>
              <a:spcBef>
                <a:spcPct val="0"/>
              </a:spcBef>
            </a:pPr>
            <a:r>
              <a:rPr lang="en-US" sz="2725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Saves time, improves efficiency, and ensures nothing slips through the cracks.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373832" y="8793410"/>
            <a:ext cx="11780568" cy="4648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15"/>
              </a:lnSpc>
              <a:spcBef>
                <a:spcPct val="0"/>
              </a:spcBef>
            </a:pPr>
            <a:r>
              <a:rPr lang="en-US" sz="2725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Highly recommended for those who are handling many clients.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383378" y="276236"/>
            <a:ext cx="14950781" cy="854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49"/>
              </a:lnSpc>
              <a:spcBef>
                <a:spcPct val="0"/>
              </a:spcBef>
            </a:pPr>
            <a:r>
              <a:rPr lang="en-US" sz="5106" dirty="0">
                <a:solidFill>
                  <a:srgbClr val="383838"/>
                </a:solidFill>
                <a:latin typeface="Anton"/>
                <a:ea typeface="Anton"/>
                <a:cs typeface="Anton"/>
                <a:sym typeface="Anton"/>
              </a:rPr>
              <a:t>Mistake number -1 - Trying to handle notices manually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065150" y="9744075"/>
            <a:ext cx="4983544" cy="36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5"/>
              </a:lnSpc>
              <a:spcBef>
                <a:spcPct val="0"/>
              </a:spcBef>
            </a:pPr>
            <a:r>
              <a:rPr lang="en-US" sz="2175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PRESENTED BY: RAJAT AGRAWAL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0" y="-144661"/>
            <a:ext cx="5224504" cy="10431661"/>
          </a:xfrm>
          <a:custGeom>
            <a:avLst/>
            <a:gdLst/>
            <a:ahLst/>
            <a:cxnLst/>
            <a:rect l="l" t="t" r="r" b="b"/>
            <a:pathLst>
              <a:path w="5224504" h="10431661">
                <a:moveTo>
                  <a:pt x="0" y="0"/>
                </a:moveTo>
                <a:lnTo>
                  <a:pt x="5224504" y="0"/>
                </a:lnTo>
                <a:lnTo>
                  <a:pt x="5224504" y="10431661"/>
                </a:lnTo>
                <a:lnTo>
                  <a:pt x="0" y="104316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4" name="Group 4"/>
          <p:cNvGrpSpPr/>
          <p:nvPr/>
        </p:nvGrpSpPr>
        <p:grpSpPr>
          <a:xfrm>
            <a:off x="337934" y="1613596"/>
            <a:ext cx="4548637" cy="7109126"/>
            <a:chOff x="0" y="0"/>
            <a:chExt cx="6064849" cy="947883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064849" cy="9478835"/>
            </a:xfrm>
            <a:custGeom>
              <a:avLst/>
              <a:gdLst/>
              <a:ahLst/>
              <a:cxnLst/>
              <a:rect l="l" t="t" r="r" b="b"/>
              <a:pathLst>
                <a:path w="6064849" h="9478835">
                  <a:moveTo>
                    <a:pt x="0" y="0"/>
                  </a:moveTo>
                  <a:lnTo>
                    <a:pt x="6064849" y="0"/>
                  </a:lnTo>
                  <a:lnTo>
                    <a:pt x="6064849" y="9478835"/>
                  </a:lnTo>
                  <a:lnTo>
                    <a:pt x="0" y="947883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14300"/>
              <a:ext cx="6064849" cy="959313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000"/>
                </a:lnSpc>
              </a:pPr>
              <a:r>
                <a:rPr lang="en-US" sz="4800" b="1" dirty="0">
                  <a:solidFill>
                    <a:srgbClr val="383838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Useful Income Tax circular dated 11th April 1955 → Very useful for the Taxpayers till today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5698905" y="1104900"/>
            <a:ext cx="508696" cy="508696"/>
          </a:xfrm>
          <a:custGeom>
            <a:avLst/>
            <a:gdLst/>
            <a:ahLst/>
            <a:cxnLst/>
            <a:rect l="l" t="t" r="r" b="b"/>
            <a:pathLst>
              <a:path w="508696" h="508696">
                <a:moveTo>
                  <a:pt x="0" y="0"/>
                </a:moveTo>
                <a:lnTo>
                  <a:pt x="508696" y="0"/>
                </a:lnTo>
                <a:lnTo>
                  <a:pt x="508696" y="508696"/>
                </a:lnTo>
                <a:lnTo>
                  <a:pt x="0" y="5086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8" name="Group 8"/>
          <p:cNvGrpSpPr/>
          <p:nvPr/>
        </p:nvGrpSpPr>
        <p:grpSpPr>
          <a:xfrm>
            <a:off x="6394533" y="1028700"/>
            <a:ext cx="11328722" cy="1890069"/>
            <a:chOff x="0" y="0"/>
            <a:chExt cx="15104963" cy="252009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104963" cy="2520092"/>
            </a:xfrm>
            <a:custGeom>
              <a:avLst/>
              <a:gdLst/>
              <a:ahLst/>
              <a:cxnLst/>
              <a:rect l="l" t="t" r="r" b="b"/>
              <a:pathLst>
                <a:path w="15104963" h="2520092">
                  <a:moveTo>
                    <a:pt x="0" y="0"/>
                  </a:moveTo>
                  <a:lnTo>
                    <a:pt x="15104963" y="0"/>
                  </a:lnTo>
                  <a:lnTo>
                    <a:pt x="15104963" y="2520092"/>
                  </a:lnTo>
                  <a:lnTo>
                    <a:pt x="0" y="25200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5104963" cy="253914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4375"/>
                </a:lnSpc>
              </a:pPr>
              <a:r>
                <a:rPr lang="en-US" sz="3500" b="1">
                  <a:solidFill>
                    <a:srgbClr val="383838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Department’s role is not merely to maximize revenue collection but to ensure fair and correct taxation.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5698905" y="3170956"/>
            <a:ext cx="508696" cy="508696"/>
          </a:xfrm>
          <a:custGeom>
            <a:avLst/>
            <a:gdLst/>
            <a:ahLst/>
            <a:cxnLst/>
            <a:rect l="l" t="t" r="r" b="b"/>
            <a:pathLst>
              <a:path w="508696" h="508696">
                <a:moveTo>
                  <a:pt x="0" y="0"/>
                </a:moveTo>
                <a:lnTo>
                  <a:pt x="508696" y="0"/>
                </a:lnTo>
                <a:lnTo>
                  <a:pt x="508696" y="508696"/>
                </a:lnTo>
                <a:lnTo>
                  <a:pt x="0" y="5086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12" name="Group 12"/>
          <p:cNvGrpSpPr/>
          <p:nvPr/>
        </p:nvGrpSpPr>
        <p:grpSpPr>
          <a:xfrm>
            <a:off x="6394533" y="3126580"/>
            <a:ext cx="11328722" cy="2531270"/>
            <a:chOff x="0" y="0"/>
            <a:chExt cx="15104963" cy="337502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104963" cy="3375027"/>
            </a:xfrm>
            <a:custGeom>
              <a:avLst/>
              <a:gdLst/>
              <a:ahLst/>
              <a:cxnLst/>
              <a:rect l="l" t="t" r="r" b="b"/>
              <a:pathLst>
                <a:path w="15104963" h="3375027">
                  <a:moveTo>
                    <a:pt x="0" y="0"/>
                  </a:moveTo>
                  <a:lnTo>
                    <a:pt x="15104963" y="0"/>
                  </a:lnTo>
                  <a:lnTo>
                    <a:pt x="15104963" y="3375027"/>
                  </a:lnTo>
                  <a:lnTo>
                    <a:pt x="0" y="337502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15104963" cy="339407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4375"/>
                </a:lnSpc>
              </a:pPr>
              <a:r>
                <a:rPr lang="en-US" sz="3500" b="1" dirty="0">
                  <a:solidFill>
                    <a:srgbClr val="383838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Inadvertently pays excess taxes (e.g., self-assessment tax or advance tax), it is department’s duty to give credit of those taxes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5698905" y="5520313"/>
            <a:ext cx="508696" cy="508696"/>
          </a:xfrm>
          <a:custGeom>
            <a:avLst/>
            <a:gdLst/>
            <a:ahLst/>
            <a:cxnLst/>
            <a:rect l="l" t="t" r="r" b="b"/>
            <a:pathLst>
              <a:path w="508696" h="508696">
                <a:moveTo>
                  <a:pt x="0" y="0"/>
                </a:moveTo>
                <a:lnTo>
                  <a:pt x="508696" y="0"/>
                </a:lnTo>
                <a:lnTo>
                  <a:pt x="508696" y="508696"/>
                </a:lnTo>
                <a:lnTo>
                  <a:pt x="0" y="5086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16" name="Group 16"/>
          <p:cNvGrpSpPr/>
          <p:nvPr/>
        </p:nvGrpSpPr>
        <p:grpSpPr>
          <a:xfrm>
            <a:off x="6394533" y="5450680"/>
            <a:ext cx="11328722" cy="1371600"/>
            <a:chOff x="0" y="0"/>
            <a:chExt cx="15104963" cy="1828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5104963" cy="1828800"/>
            </a:xfrm>
            <a:custGeom>
              <a:avLst/>
              <a:gdLst/>
              <a:ahLst/>
              <a:cxnLst/>
              <a:rect l="l" t="t" r="r" b="b"/>
              <a:pathLst>
                <a:path w="15104963" h="1828800">
                  <a:moveTo>
                    <a:pt x="0" y="0"/>
                  </a:moveTo>
                  <a:lnTo>
                    <a:pt x="15104963" y="0"/>
                  </a:lnTo>
                  <a:lnTo>
                    <a:pt x="15104963" y="1828800"/>
                  </a:lnTo>
                  <a:lnTo>
                    <a:pt x="0" y="1828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66675"/>
              <a:ext cx="15104963" cy="176212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59"/>
                </a:lnSpc>
              </a:pPr>
              <a:r>
                <a:rPr lang="en-US" sz="3500" b="1">
                  <a:solidFill>
                    <a:srgbClr val="383838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Build trust between the department and taxpayers.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5698905" y="7136509"/>
            <a:ext cx="508696" cy="508696"/>
          </a:xfrm>
          <a:custGeom>
            <a:avLst/>
            <a:gdLst/>
            <a:ahLst/>
            <a:cxnLst/>
            <a:rect l="l" t="t" r="r" b="b"/>
            <a:pathLst>
              <a:path w="508696" h="508696">
                <a:moveTo>
                  <a:pt x="0" y="0"/>
                </a:moveTo>
                <a:lnTo>
                  <a:pt x="508696" y="0"/>
                </a:lnTo>
                <a:lnTo>
                  <a:pt x="508696" y="508696"/>
                </a:lnTo>
                <a:lnTo>
                  <a:pt x="0" y="5086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20" name="Group 20"/>
          <p:cNvGrpSpPr/>
          <p:nvPr/>
        </p:nvGrpSpPr>
        <p:grpSpPr>
          <a:xfrm>
            <a:off x="6394533" y="7031830"/>
            <a:ext cx="11328722" cy="2531270"/>
            <a:chOff x="0" y="0"/>
            <a:chExt cx="15104963" cy="337502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5104963" cy="3375027"/>
            </a:xfrm>
            <a:custGeom>
              <a:avLst/>
              <a:gdLst/>
              <a:ahLst/>
              <a:cxnLst/>
              <a:rect l="l" t="t" r="r" b="b"/>
              <a:pathLst>
                <a:path w="15104963" h="3375027">
                  <a:moveTo>
                    <a:pt x="0" y="0"/>
                  </a:moveTo>
                  <a:lnTo>
                    <a:pt x="15104963" y="0"/>
                  </a:lnTo>
                  <a:lnTo>
                    <a:pt x="15104963" y="3375027"/>
                  </a:lnTo>
                  <a:lnTo>
                    <a:pt x="0" y="337502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15104963" cy="339407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4375"/>
                </a:lnSpc>
              </a:pPr>
              <a:r>
                <a:rPr lang="en-US" sz="3500" b="1">
                  <a:solidFill>
                    <a:srgbClr val="383838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Several courts, including the Supreme Court of India, have referred this to remind the department’s obligation to assist taxpayers.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3039186" y="9744075"/>
            <a:ext cx="4983544" cy="36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5"/>
              </a:lnSpc>
              <a:spcBef>
                <a:spcPct val="0"/>
              </a:spcBef>
            </a:pPr>
            <a:r>
              <a:rPr lang="en-US" sz="2175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PRESENTED BY: RAJAT AGRAWAL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662488"/>
            <a:chOff x="0" y="0"/>
            <a:chExt cx="4816593" cy="4378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37857"/>
            </a:xfrm>
            <a:custGeom>
              <a:avLst/>
              <a:gdLst/>
              <a:ahLst/>
              <a:cxnLst/>
              <a:rect l="l" t="t" r="r" b="b"/>
              <a:pathLst>
                <a:path w="4816592" h="437857">
                  <a:moveTo>
                    <a:pt x="0" y="0"/>
                  </a:moveTo>
                  <a:lnTo>
                    <a:pt x="4816592" y="0"/>
                  </a:lnTo>
                  <a:lnTo>
                    <a:pt x="4816592" y="437857"/>
                  </a:lnTo>
                  <a:lnTo>
                    <a:pt x="0" y="437857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4759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557199" y="266294"/>
            <a:ext cx="943002" cy="1112687"/>
          </a:xfrm>
          <a:custGeom>
            <a:avLst/>
            <a:gdLst/>
            <a:ahLst/>
            <a:cxnLst/>
            <a:rect l="l" t="t" r="r" b="b"/>
            <a:pathLst>
              <a:path w="943002" h="1112687">
                <a:moveTo>
                  <a:pt x="0" y="0"/>
                </a:moveTo>
                <a:lnTo>
                  <a:pt x="943002" y="0"/>
                </a:lnTo>
                <a:lnTo>
                  <a:pt x="943002" y="1112687"/>
                </a:lnTo>
                <a:lnTo>
                  <a:pt x="0" y="11126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Freeform 8"/>
          <p:cNvSpPr/>
          <p:nvPr/>
        </p:nvSpPr>
        <p:spPr>
          <a:xfrm>
            <a:off x="6193821" y="8011497"/>
            <a:ext cx="337877" cy="407695"/>
          </a:xfrm>
          <a:custGeom>
            <a:avLst/>
            <a:gdLst/>
            <a:ahLst/>
            <a:cxnLst/>
            <a:rect l="l" t="t" r="r" b="b"/>
            <a:pathLst>
              <a:path w="337877" h="407695">
                <a:moveTo>
                  <a:pt x="0" y="0"/>
                </a:moveTo>
                <a:lnTo>
                  <a:pt x="337878" y="0"/>
                </a:lnTo>
                <a:lnTo>
                  <a:pt x="337878" y="407696"/>
                </a:lnTo>
                <a:lnTo>
                  <a:pt x="0" y="4076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Freeform 9"/>
          <p:cNvSpPr/>
          <p:nvPr/>
        </p:nvSpPr>
        <p:spPr>
          <a:xfrm>
            <a:off x="6176345" y="8702491"/>
            <a:ext cx="337877" cy="407695"/>
          </a:xfrm>
          <a:custGeom>
            <a:avLst/>
            <a:gdLst/>
            <a:ahLst/>
            <a:cxnLst/>
            <a:rect l="l" t="t" r="r" b="b"/>
            <a:pathLst>
              <a:path w="337877" h="407695">
                <a:moveTo>
                  <a:pt x="0" y="0"/>
                </a:moveTo>
                <a:lnTo>
                  <a:pt x="337877" y="0"/>
                </a:lnTo>
                <a:lnTo>
                  <a:pt x="337877" y="407695"/>
                </a:lnTo>
                <a:lnTo>
                  <a:pt x="0" y="4076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0" name="Freeform 10"/>
          <p:cNvSpPr/>
          <p:nvPr/>
        </p:nvSpPr>
        <p:spPr>
          <a:xfrm>
            <a:off x="-277321" y="6015596"/>
            <a:ext cx="6484104" cy="4271404"/>
          </a:xfrm>
          <a:custGeom>
            <a:avLst/>
            <a:gdLst/>
            <a:ahLst/>
            <a:cxnLst/>
            <a:rect l="l" t="t" r="r" b="b"/>
            <a:pathLst>
              <a:path w="6484104" h="4271404">
                <a:moveTo>
                  <a:pt x="0" y="0"/>
                </a:moveTo>
                <a:lnTo>
                  <a:pt x="6484105" y="0"/>
                </a:lnTo>
                <a:lnTo>
                  <a:pt x="6484105" y="4271404"/>
                </a:lnTo>
                <a:lnTo>
                  <a:pt x="0" y="42714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1" name="TextBox 11"/>
          <p:cNvSpPr txBox="1"/>
          <p:nvPr/>
        </p:nvSpPr>
        <p:spPr>
          <a:xfrm>
            <a:off x="1677759" y="419666"/>
            <a:ext cx="15636882" cy="785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1"/>
              </a:lnSpc>
            </a:pPr>
            <a:r>
              <a:rPr lang="en-US" sz="4906" dirty="0">
                <a:solidFill>
                  <a:srgbClr val="383838"/>
                </a:solidFill>
                <a:latin typeface="Anton"/>
                <a:ea typeface="Anton"/>
                <a:cs typeface="Anton"/>
                <a:sym typeface="Anton"/>
              </a:rPr>
              <a:t>Bonus #4 — NRI Mutual Fund Investors: No Tax on Capital Gains!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9608" y="2078850"/>
            <a:ext cx="11507539" cy="5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9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Important for Professionals Handling NRI Clients:**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69608" y="3028810"/>
            <a:ext cx="16711757" cy="5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9"/>
              </a:lnSpc>
              <a:spcBef>
                <a:spcPct val="0"/>
              </a:spcBef>
            </a:pPr>
            <a:r>
              <a:rPr lang="en-US" sz="3399" b="1" u="sng" dirty="0">
                <a:solidFill>
                  <a:srgbClr val="003C7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IF YOUR NRI CLIENTS ARE LOCATED IN SPECIFIC COUNTRIES SUCH AS: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12036" y="4597302"/>
            <a:ext cx="5914404" cy="1456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94"/>
              </a:lnSpc>
            </a:pPr>
            <a:r>
              <a:rPr lang="en-US" sz="2927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➤ UAE</a:t>
            </a:r>
          </a:p>
          <a:p>
            <a:pPr>
              <a:lnSpc>
                <a:spcPts val="3894"/>
              </a:lnSpc>
            </a:pPr>
            <a:r>
              <a:rPr lang="en-US" sz="2927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➤ Singapore</a:t>
            </a:r>
          </a:p>
          <a:p>
            <a:pPr>
              <a:lnSpc>
                <a:spcPts val="3894"/>
              </a:lnSpc>
            </a:pPr>
            <a:r>
              <a:rPr lang="en-US" sz="2927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➤ Netherlands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759186" y="4843381"/>
            <a:ext cx="5914404" cy="96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94"/>
              </a:lnSpc>
              <a:spcBef>
                <a:spcPct val="0"/>
              </a:spcBef>
            </a:pPr>
            <a:r>
              <a:rPr lang="en-US" sz="2927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and other countries with </a:t>
            </a:r>
            <a:r>
              <a:rPr lang="en-US" sz="2927" b="1" dirty="0" err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favourable</a:t>
            </a:r>
            <a:r>
              <a:rPr lang="en-US" sz="2927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DTAA with India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801984" y="4597302"/>
            <a:ext cx="5914404" cy="1456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94"/>
              </a:lnSpc>
            </a:pPr>
            <a:r>
              <a:rPr lang="en-US" sz="2927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➤ Mauritius</a:t>
            </a:r>
          </a:p>
          <a:p>
            <a:pPr>
              <a:lnSpc>
                <a:spcPts val="3894"/>
              </a:lnSpc>
            </a:pPr>
            <a:r>
              <a:rPr lang="en-US" sz="2927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➤ Norway</a:t>
            </a:r>
          </a:p>
          <a:p>
            <a:pPr>
              <a:lnSpc>
                <a:spcPts val="3894"/>
              </a:lnSpc>
            </a:pPr>
            <a:r>
              <a:rPr lang="en-US" sz="2927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➤ Denmark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009357" y="7177394"/>
            <a:ext cx="16115963" cy="494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73"/>
              </a:lnSpc>
              <a:spcBef>
                <a:spcPct val="0"/>
              </a:spcBef>
            </a:pPr>
            <a:r>
              <a:rPr lang="en-US" sz="3178" b="1" u="sng">
                <a:solidFill>
                  <a:srgbClr val="003C7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AND THEY ARE INVESTING IN INDIAN MUTUAL FUNDS:**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650045" y="7992447"/>
            <a:ext cx="10608469" cy="437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11"/>
              </a:lnSpc>
              <a:spcBef>
                <a:spcPct val="0"/>
              </a:spcBef>
            </a:pPr>
            <a:r>
              <a:rPr lang="en-US" sz="2889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They need NOT pay any taxes on </a:t>
            </a:r>
            <a:r>
              <a:rPr lang="en-US" sz="2889" b="1">
                <a:solidFill>
                  <a:srgbClr val="005AA9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Capital Gains in India</a:t>
            </a:r>
            <a:r>
              <a:rPr lang="en-US" sz="2889" b="1">
                <a:solidFill>
                  <a:srgbClr val="005AA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!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660102" y="8645922"/>
            <a:ext cx="5113678" cy="437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11"/>
              </a:lnSpc>
              <a:spcBef>
                <a:spcPct val="0"/>
              </a:spcBef>
            </a:pPr>
            <a:r>
              <a:rPr lang="en-US" sz="2889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Yes, you heard this right.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039186" y="9744075"/>
            <a:ext cx="4983544" cy="36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45"/>
              </a:lnSpc>
              <a:spcBef>
                <a:spcPct val="0"/>
              </a:spcBef>
            </a:pPr>
            <a:r>
              <a:rPr lang="en-US" sz="2175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PRESENTED BY- RAJAT AGRAWAL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906668" y="2080410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2" y="0"/>
                </a:lnTo>
                <a:lnTo>
                  <a:pt x="397602" y="479760"/>
                </a:lnTo>
                <a:lnTo>
                  <a:pt x="0" y="479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Freeform 4"/>
          <p:cNvSpPr/>
          <p:nvPr/>
        </p:nvSpPr>
        <p:spPr>
          <a:xfrm>
            <a:off x="906668" y="3637266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2" y="0"/>
                </a:lnTo>
                <a:lnTo>
                  <a:pt x="397602" y="479761"/>
                </a:lnTo>
                <a:lnTo>
                  <a:pt x="0" y="479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/>
          <p:cNvSpPr/>
          <p:nvPr/>
        </p:nvSpPr>
        <p:spPr>
          <a:xfrm>
            <a:off x="906668" y="4672951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2" y="0"/>
                </a:lnTo>
                <a:lnTo>
                  <a:pt x="397602" y="479761"/>
                </a:lnTo>
                <a:lnTo>
                  <a:pt x="0" y="479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6" name="Group 6"/>
          <p:cNvGrpSpPr/>
          <p:nvPr/>
        </p:nvGrpSpPr>
        <p:grpSpPr>
          <a:xfrm>
            <a:off x="0" y="6774732"/>
            <a:ext cx="18288000" cy="1676984"/>
            <a:chOff x="0" y="0"/>
            <a:chExt cx="4816593" cy="4416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441675"/>
            </a:xfrm>
            <a:custGeom>
              <a:avLst/>
              <a:gdLst/>
              <a:ahLst/>
              <a:cxnLst/>
              <a:rect l="l" t="t" r="r" b="b"/>
              <a:pathLst>
                <a:path w="4816592" h="441675">
                  <a:moveTo>
                    <a:pt x="0" y="0"/>
                  </a:moveTo>
                  <a:lnTo>
                    <a:pt x="4816592" y="0"/>
                  </a:lnTo>
                  <a:lnTo>
                    <a:pt x="4816592" y="441675"/>
                  </a:lnTo>
                  <a:lnTo>
                    <a:pt x="0" y="441675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479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1439272" y="5708636"/>
            <a:ext cx="5820028" cy="3877593"/>
          </a:xfrm>
          <a:custGeom>
            <a:avLst/>
            <a:gdLst/>
            <a:ahLst/>
            <a:cxnLst/>
            <a:rect l="l" t="t" r="r" b="b"/>
            <a:pathLst>
              <a:path w="5820028" h="3877593">
                <a:moveTo>
                  <a:pt x="0" y="0"/>
                </a:moveTo>
                <a:lnTo>
                  <a:pt x="5820028" y="0"/>
                </a:lnTo>
                <a:lnTo>
                  <a:pt x="5820028" y="3877594"/>
                </a:lnTo>
                <a:lnTo>
                  <a:pt x="0" y="38775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0" name="TextBox 10"/>
          <p:cNvSpPr txBox="1"/>
          <p:nvPr/>
        </p:nvSpPr>
        <p:spPr>
          <a:xfrm>
            <a:off x="712942" y="1009650"/>
            <a:ext cx="13106864" cy="5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 u="sng" dirty="0">
                <a:solidFill>
                  <a:srgbClr val="003C7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KEY REASON: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55370" y="3618216"/>
            <a:ext cx="14851430" cy="5308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Mutual fund units are NOT treated as 'shares of Indian company'.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55370" y="2045335"/>
            <a:ext cx="16832630" cy="1064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As per favourable DTAA provisions (e.g., Article 13(5) in India-Singapore DTAA), such capital gains are taxable only in the country of residence.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55370" y="4653901"/>
            <a:ext cx="12486829" cy="5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DTAA **overrides domestic tax law** if more beneficial.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5043" y="7062198"/>
            <a:ext cx="10928150" cy="108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0"/>
              </a:lnSpc>
              <a:spcBef>
                <a:spcPct val="0"/>
              </a:spcBef>
            </a:pPr>
            <a:r>
              <a:rPr lang="en-US" sz="3448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 Tip: Always check DTAA benefit for NRI clients — can save large taxes.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039186" y="9744075"/>
            <a:ext cx="4983544" cy="36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5"/>
              </a:lnSpc>
              <a:spcBef>
                <a:spcPct val="0"/>
              </a:spcBef>
            </a:pPr>
            <a:r>
              <a:rPr lang="en-US" sz="2175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PRESENTED BY: RAJAT AGRAWAL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662488"/>
            <a:chOff x="0" y="0"/>
            <a:chExt cx="4816593" cy="4378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37857"/>
            </a:xfrm>
            <a:custGeom>
              <a:avLst/>
              <a:gdLst/>
              <a:ahLst/>
              <a:cxnLst/>
              <a:rect l="l" t="t" r="r" b="b"/>
              <a:pathLst>
                <a:path w="4816592" h="437857">
                  <a:moveTo>
                    <a:pt x="0" y="0"/>
                  </a:moveTo>
                  <a:lnTo>
                    <a:pt x="4816592" y="0"/>
                  </a:lnTo>
                  <a:lnTo>
                    <a:pt x="4816592" y="437857"/>
                  </a:lnTo>
                  <a:lnTo>
                    <a:pt x="0" y="437857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4759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207195" y="266294"/>
            <a:ext cx="943002" cy="1112687"/>
          </a:xfrm>
          <a:custGeom>
            <a:avLst/>
            <a:gdLst/>
            <a:ahLst/>
            <a:cxnLst/>
            <a:rect l="l" t="t" r="r" b="b"/>
            <a:pathLst>
              <a:path w="943002" h="1112687">
                <a:moveTo>
                  <a:pt x="0" y="0"/>
                </a:moveTo>
                <a:lnTo>
                  <a:pt x="943003" y="0"/>
                </a:lnTo>
                <a:lnTo>
                  <a:pt x="943003" y="1112687"/>
                </a:lnTo>
                <a:lnTo>
                  <a:pt x="0" y="11126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>
            <a:off x="12825753" y="2832323"/>
            <a:ext cx="5354847" cy="4016135"/>
          </a:xfrm>
          <a:custGeom>
            <a:avLst/>
            <a:gdLst/>
            <a:ahLst/>
            <a:cxnLst/>
            <a:rect l="l" t="t" r="r" b="b"/>
            <a:pathLst>
              <a:path w="5354847" h="4016135">
                <a:moveTo>
                  <a:pt x="0" y="0"/>
                </a:moveTo>
                <a:lnTo>
                  <a:pt x="5354847" y="0"/>
                </a:lnTo>
                <a:lnTo>
                  <a:pt x="5354847" y="4016135"/>
                </a:lnTo>
                <a:lnTo>
                  <a:pt x="0" y="40161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TextBox 8"/>
          <p:cNvSpPr txBox="1"/>
          <p:nvPr/>
        </p:nvSpPr>
        <p:spPr>
          <a:xfrm>
            <a:off x="3327756" y="419666"/>
            <a:ext cx="12753049" cy="785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31"/>
              </a:lnSpc>
            </a:pPr>
            <a:r>
              <a:rPr lang="en-US" sz="4906" dirty="0">
                <a:solidFill>
                  <a:srgbClr val="383838"/>
                </a:solidFill>
                <a:latin typeface="Anton"/>
                <a:ea typeface="Anton"/>
                <a:cs typeface="Anton"/>
                <a:sym typeface="Anton"/>
              </a:rPr>
              <a:t>Bonus #5 — PEOPLE DON’T FOLLOW ESCALATION MATRIX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039186" y="9744075"/>
            <a:ext cx="4983544" cy="36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5"/>
              </a:lnSpc>
              <a:spcBef>
                <a:spcPct val="0"/>
              </a:spcBef>
            </a:pPr>
            <a:r>
              <a:rPr lang="en-US" sz="2175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PRESENTED BY- RAJAT AGRAWAL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33213" y="2061673"/>
            <a:ext cx="15621575" cy="52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7"/>
              </a:lnSpc>
              <a:spcBef>
                <a:spcPct val="0"/>
              </a:spcBef>
            </a:pPr>
            <a:r>
              <a:rPr lang="en-US" sz="3312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 get done work from JAO or CPC. Follow below escalation matrix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3986" y="2963143"/>
            <a:ext cx="5098262" cy="16037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94588" lvl="1" indent="-297294" algn="l">
              <a:lnSpc>
                <a:spcPts val="4296"/>
              </a:lnSpc>
              <a:buFont typeface="Arial"/>
              <a:buChar char="•"/>
            </a:pPr>
            <a:r>
              <a:rPr lang="en-US" sz="2753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JCIT</a:t>
            </a:r>
          </a:p>
          <a:p>
            <a:pPr marL="594588" lvl="1" indent="-297294" algn="l">
              <a:lnSpc>
                <a:spcPts val="4296"/>
              </a:lnSpc>
              <a:buFont typeface="Arial"/>
              <a:buChar char="•"/>
            </a:pPr>
            <a:r>
              <a:rPr lang="en-US" sz="2753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PCIT</a:t>
            </a:r>
          </a:p>
          <a:p>
            <a:pPr marL="594588" lvl="1" indent="-297294" algn="l">
              <a:lnSpc>
                <a:spcPts val="4296"/>
              </a:lnSpc>
              <a:buFont typeface="Arial"/>
              <a:buChar char="•"/>
            </a:pPr>
            <a:r>
              <a:rPr lang="en-US" sz="2753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Grievance on IT Portal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63986" y="4780229"/>
            <a:ext cx="6426996" cy="1768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4588" lvl="1" indent="-297294" algn="l">
              <a:lnSpc>
                <a:spcPts val="3497"/>
              </a:lnSpc>
              <a:buFont typeface="Arial"/>
              <a:buChar char="•"/>
            </a:pPr>
            <a:r>
              <a:rPr lang="en-US" sz="2753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File your complaint in The Centralized Public Grievance Redress and Monitoring System (CPGRAMS) portal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582808" y="3030986"/>
            <a:ext cx="6242945" cy="132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4588" lvl="1" indent="-297294" algn="l">
              <a:lnSpc>
                <a:spcPts val="3497"/>
              </a:lnSpc>
              <a:buFont typeface="Arial"/>
              <a:buChar char="•"/>
            </a:pPr>
            <a:r>
              <a:rPr lang="en-US" sz="2753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There is a new option of CPGRAM Appeal if not happy with CPGRAM resolution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582808" y="4603509"/>
            <a:ext cx="3561929" cy="437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4588" lvl="1" indent="-297294" algn="l">
              <a:lnSpc>
                <a:spcPts val="3497"/>
              </a:lnSpc>
              <a:buFont typeface="Arial"/>
              <a:buChar char="•"/>
            </a:pPr>
            <a:r>
              <a:rPr lang="en-US" sz="2753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Can meet PCCIT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582808" y="5248500"/>
            <a:ext cx="5500096" cy="881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4588" lvl="1" indent="-297294" algn="l">
              <a:lnSpc>
                <a:spcPts val="3497"/>
              </a:lnSpc>
              <a:buFont typeface="Arial"/>
              <a:buChar char="•"/>
            </a:pPr>
            <a:r>
              <a:rPr lang="en-US" sz="2753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last resort is to go for writ before Hon’ble HC</a:t>
            </a:r>
          </a:p>
        </p:txBody>
      </p:sp>
      <p:sp>
        <p:nvSpPr>
          <p:cNvPr id="16" name="Freeform 16"/>
          <p:cNvSpPr/>
          <p:nvPr/>
        </p:nvSpPr>
        <p:spPr>
          <a:xfrm>
            <a:off x="906668" y="7782376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2" y="0"/>
                </a:lnTo>
                <a:lnTo>
                  <a:pt x="397602" y="479760"/>
                </a:lnTo>
                <a:lnTo>
                  <a:pt x="0" y="4797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7" name="TextBox 17"/>
          <p:cNvSpPr txBox="1"/>
          <p:nvPr/>
        </p:nvSpPr>
        <p:spPr>
          <a:xfrm>
            <a:off x="712942" y="6968791"/>
            <a:ext cx="13106864" cy="5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 u="sng" dirty="0">
                <a:solidFill>
                  <a:srgbClr val="003C7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CASE EXAMPLE: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55370" y="7747301"/>
            <a:ext cx="16832630" cy="1064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Income Tax Return was filed under **Section 119(2)(b)** (Condonation of Delay approved).</a:t>
            </a:r>
          </a:p>
        </p:txBody>
      </p:sp>
      <p:sp>
        <p:nvSpPr>
          <p:cNvPr id="19" name="Freeform 19"/>
          <p:cNvSpPr/>
          <p:nvPr/>
        </p:nvSpPr>
        <p:spPr>
          <a:xfrm>
            <a:off x="906668" y="9056186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2" y="0"/>
                </a:lnTo>
                <a:lnTo>
                  <a:pt x="397602" y="479760"/>
                </a:lnTo>
                <a:lnTo>
                  <a:pt x="0" y="4797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20" name="TextBox 20"/>
          <p:cNvSpPr txBox="1"/>
          <p:nvPr/>
        </p:nvSpPr>
        <p:spPr>
          <a:xfrm>
            <a:off x="1455370" y="9021110"/>
            <a:ext cx="14394230" cy="511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9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Return was NOT getting processed by CPC.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892260" y="1308979"/>
            <a:ext cx="374399" cy="451764"/>
          </a:xfrm>
          <a:custGeom>
            <a:avLst/>
            <a:gdLst/>
            <a:ahLst/>
            <a:cxnLst/>
            <a:rect l="l" t="t" r="r" b="b"/>
            <a:pathLst>
              <a:path w="374399" h="451764">
                <a:moveTo>
                  <a:pt x="0" y="0"/>
                </a:moveTo>
                <a:lnTo>
                  <a:pt x="374400" y="0"/>
                </a:lnTo>
                <a:lnTo>
                  <a:pt x="374400" y="451764"/>
                </a:lnTo>
                <a:lnTo>
                  <a:pt x="0" y="4517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Freeform 4"/>
          <p:cNvSpPr/>
          <p:nvPr/>
        </p:nvSpPr>
        <p:spPr>
          <a:xfrm>
            <a:off x="5863142" y="4862124"/>
            <a:ext cx="374399" cy="451764"/>
          </a:xfrm>
          <a:custGeom>
            <a:avLst/>
            <a:gdLst/>
            <a:ahLst/>
            <a:cxnLst/>
            <a:rect l="l" t="t" r="r" b="b"/>
            <a:pathLst>
              <a:path w="374399" h="451764">
                <a:moveTo>
                  <a:pt x="0" y="0"/>
                </a:moveTo>
                <a:lnTo>
                  <a:pt x="374399" y="0"/>
                </a:lnTo>
                <a:lnTo>
                  <a:pt x="374399" y="451764"/>
                </a:lnTo>
                <a:lnTo>
                  <a:pt x="0" y="4517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/>
          <p:cNvSpPr/>
          <p:nvPr/>
        </p:nvSpPr>
        <p:spPr>
          <a:xfrm>
            <a:off x="8666207" y="1324069"/>
            <a:ext cx="374399" cy="451764"/>
          </a:xfrm>
          <a:custGeom>
            <a:avLst/>
            <a:gdLst/>
            <a:ahLst/>
            <a:cxnLst/>
            <a:rect l="l" t="t" r="r" b="b"/>
            <a:pathLst>
              <a:path w="374399" h="451764">
                <a:moveTo>
                  <a:pt x="0" y="0"/>
                </a:moveTo>
                <a:lnTo>
                  <a:pt x="374399" y="0"/>
                </a:lnTo>
                <a:lnTo>
                  <a:pt x="374399" y="451764"/>
                </a:lnTo>
                <a:lnTo>
                  <a:pt x="0" y="4517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/>
          <p:cNvSpPr/>
          <p:nvPr/>
        </p:nvSpPr>
        <p:spPr>
          <a:xfrm>
            <a:off x="5863142" y="5654352"/>
            <a:ext cx="374399" cy="451764"/>
          </a:xfrm>
          <a:custGeom>
            <a:avLst/>
            <a:gdLst/>
            <a:ahLst/>
            <a:cxnLst/>
            <a:rect l="l" t="t" r="r" b="b"/>
            <a:pathLst>
              <a:path w="374399" h="451764">
                <a:moveTo>
                  <a:pt x="0" y="0"/>
                </a:moveTo>
                <a:lnTo>
                  <a:pt x="374399" y="0"/>
                </a:lnTo>
                <a:lnTo>
                  <a:pt x="374399" y="451764"/>
                </a:lnTo>
                <a:lnTo>
                  <a:pt x="0" y="4517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>
            <a:off x="892260" y="7849338"/>
            <a:ext cx="374399" cy="451764"/>
          </a:xfrm>
          <a:custGeom>
            <a:avLst/>
            <a:gdLst/>
            <a:ahLst/>
            <a:cxnLst/>
            <a:rect l="l" t="t" r="r" b="b"/>
            <a:pathLst>
              <a:path w="374399" h="451764">
                <a:moveTo>
                  <a:pt x="0" y="0"/>
                </a:moveTo>
                <a:lnTo>
                  <a:pt x="374400" y="0"/>
                </a:lnTo>
                <a:lnTo>
                  <a:pt x="374400" y="451764"/>
                </a:lnTo>
                <a:lnTo>
                  <a:pt x="0" y="4517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Freeform 8"/>
          <p:cNvSpPr/>
          <p:nvPr/>
        </p:nvSpPr>
        <p:spPr>
          <a:xfrm>
            <a:off x="892260" y="9084691"/>
            <a:ext cx="374399" cy="451764"/>
          </a:xfrm>
          <a:custGeom>
            <a:avLst/>
            <a:gdLst/>
            <a:ahLst/>
            <a:cxnLst/>
            <a:rect l="l" t="t" r="r" b="b"/>
            <a:pathLst>
              <a:path w="374399" h="451764">
                <a:moveTo>
                  <a:pt x="0" y="0"/>
                </a:moveTo>
                <a:lnTo>
                  <a:pt x="374400" y="0"/>
                </a:lnTo>
                <a:lnTo>
                  <a:pt x="374400" y="451764"/>
                </a:lnTo>
                <a:lnTo>
                  <a:pt x="0" y="4517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Freeform 9"/>
          <p:cNvSpPr/>
          <p:nvPr/>
        </p:nvSpPr>
        <p:spPr>
          <a:xfrm>
            <a:off x="709839" y="3667350"/>
            <a:ext cx="4664783" cy="2944772"/>
          </a:xfrm>
          <a:custGeom>
            <a:avLst/>
            <a:gdLst/>
            <a:ahLst/>
            <a:cxnLst/>
            <a:rect l="l" t="t" r="r" b="b"/>
            <a:pathLst>
              <a:path w="4664783" h="2944772">
                <a:moveTo>
                  <a:pt x="0" y="0"/>
                </a:moveTo>
                <a:lnTo>
                  <a:pt x="4664782" y="0"/>
                </a:lnTo>
                <a:lnTo>
                  <a:pt x="4664782" y="2944772"/>
                </a:lnTo>
                <a:lnTo>
                  <a:pt x="0" y="29447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4128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0" name="TextBox 10"/>
          <p:cNvSpPr txBox="1"/>
          <p:nvPr/>
        </p:nvSpPr>
        <p:spPr>
          <a:xfrm>
            <a:off x="13039186" y="9744075"/>
            <a:ext cx="4983544" cy="36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5"/>
              </a:lnSpc>
              <a:spcBef>
                <a:spcPct val="0"/>
              </a:spcBef>
            </a:pPr>
            <a:r>
              <a:rPr lang="en-US" sz="2175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PRESENTED BY: RAJAT AGRAWAL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09839" y="399511"/>
            <a:ext cx="12342009" cy="500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1"/>
              </a:lnSpc>
              <a:spcBef>
                <a:spcPct val="0"/>
              </a:spcBef>
            </a:pPr>
            <a:r>
              <a:rPr lang="en-US" sz="3201" b="1" u="sng" dirty="0">
                <a:solidFill>
                  <a:srgbClr val="003C7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WHAT WE DID: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08942" y="1274840"/>
            <a:ext cx="6905838" cy="1003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1"/>
              </a:lnSpc>
              <a:spcBef>
                <a:spcPct val="0"/>
              </a:spcBef>
            </a:pPr>
            <a:r>
              <a:rPr lang="en-US" sz="3201" b="1">
                <a:solidFill>
                  <a:srgbClr val="005AA9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Escalated the matter</a:t>
            </a:r>
            <a:r>
              <a:rPr lang="en-US" sz="3201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internally as per escalation matrix.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80720" y="4061876"/>
            <a:ext cx="12342009" cy="500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1"/>
              </a:lnSpc>
              <a:spcBef>
                <a:spcPct val="0"/>
              </a:spcBef>
            </a:pPr>
            <a:r>
              <a:rPr lang="en-US" sz="3201" b="1" u="sng">
                <a:solidFill>
                  <a:srgbClr val="003C7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RESULT: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379824" y="4827984"/>
            <a:ext cx="5050176" cy="500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01"/>
              </a:lnSpc>
              <a:spcBef>
                <a:spcPct val="0"/>
              </a:spcBef>
            </a:pPr>
            <a:r>
              <a:rPr lang="en-US" sz="3201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Return got processed.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82889" y="1289929"/>
            <a:ext cx="6905838" cy="500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1"/>
              </a:lnSpc>
              <a:spcBef>
                <a:spcPct val="0"/>
              </a:spcBef>
            </a:pPr>
            <a:r>
              <a:rPr lang="en-US" sz="3201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Used </a:t>
            </a:r>
            <a:r>
              <a:rPr lang="en-US" sz="3201" b="1" dirty="0">
                <a:solidFill>
                  <a:srgbClr val="005AA9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Twitter</a:t>
            </a:r>
            <a:r>
              <a:rPr lang="en-US" sz="3201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to further escalate: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040606" y="1938591"/>
            <a:ext cx="7893695" cy="1516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454" lvl="1" indent="-313227" algn="l">
              <a:lnSpc>
                <a:spcPts val="4062"/>
              </a:lnSpc>
              <a:buFont typeface="Arial"/>
              <a:buChar char="•"/>
            </a:pPr>
            <a:r>
              <a:rPr lang="en-US" sz="2901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Tagged Income Tax Department</a:t>
            </a:r>
          </a:p>
          <a:p>
            <a:pPr marL="626454" lvl="1" indent="-313227" algn="l">
              <a:lnSpc>
                <a:spcPts val="4062"/>
              </a:lnSpc>
              <a:buFont typeface="Arial"/>
              <a:buChar char="•"/>
            </a:pPr>
            <a:r>
              <a:rPr lang="en-US" sz="2901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Tagged Finance Minister</a:t>
            </a:r>
          </a:p>
          <a:p>
            <a:pPr marL="626454" lvl="1" indent="-313227" algn="l">
              <a:lnSpc>
                <a:spcPts val="4062"/>
              </a:lnSpc>
              <a:buFont typeface="Arial"/>
              <a:buChar char="•"/>
            </a:pPr>
            <a:r>
              <a:rPr lang="en-US" sz="2901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Tagged PMO (Prime Minister’s Office)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379824" y="5620212"/>
            <a:ext cx="8572841" cy="500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1"/>
              </a:lnSpc>
              <a:spcBef>
                <a:spcPct val="0"/>
              </a:spcBef>
            </a:pPr>
            <a:r>
              <a:rPr lang="en-US" sz="3201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Assessee received a refund of </a:t>
            </a:r>
            <a:r>
              <a:rPr lang="en-US" sz="3201" b="1">
                <a:solidFill>
                  <a:srgbClr val="005AA9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₹10 lakhs</a:t>
            </a:r>
            <a:r>
              <a:rPr lang="en-US" sz="3201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09839" y="7064180"/>
            <a:ext cx="12342009" cy="500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1"/>
              </a:lnSpc>
              <a:spcBef>
                <a:spcPct val="0"/>
              </a:spcBef>
            </a:pPr>
            <a:r>
              <a:rPr lang="en-US" sz="3201" b="1" u="sng" dirty="0">
                <a:solidFill>
                  <a:srgbClr val="003C7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KEY LEARNING: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08942" y="7815198"/>
            <a:ext cx="15900431" cy="1003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1"/>
              </a:lnSpc>
              <a:spcBef>
                <a:spcPct val="0"/>
              </a:spcBef>
            </a:pPr>
            <a:r>
              <a:rPr lang="en-US" sz="3201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When stuck in procedural delays, proactive use of escalation channels + social media can help resolve the issue faster.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08942" y="9050552"/>
            <a:ext cx="8518606" cy="500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1"/>
              </a:lnSpc>
              <a:spcBef>
                <a:spcPct val="0"/>
              </a:spcBef>
            </a:pPr>
            <a:r>
              <a:rPr lang="en-US" sz="3201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Especially useful in out of routine cases.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TextBox 3"/>
          <p:cNvSpPr txBox="1"/>
          <p:nvPr/>
        </p:nvSpPr>
        <p:spPr>
          <a:xfrm>
            <a:off x="6004486" y="688060"/>
            <a:ext cx="7914903" cy="547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37"/>
              </a:lnSpc>
              <a:spcBef>
                <a:spcPct val="0"/>
              </a:spcBef>
            </a:pPr>
            <a:r>
              <a:rPr lang="en-US" sz="3312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1. Stop handling notices manually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004486" y="1574598"/>
            <a:ext cx="8244914" cy="547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37"/>
              </a:lnSpc>
              <a:spcBef>
                <a:spcPct val="0"/>
              </a:spcBef>
            </a:pPr>
            <a:r>
              <a:rPr lang="en-US" sz="3312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2. Not Leveraging Technical Aspects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004486" y="2512299"/>
            <a:ext cx="10793105" cy="10475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7"/>
              </a:lnSpc>
            </a:pPr>
            <a:r>
              <a:rPr lang="en-US" sz="3312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3. Stop filing incomplete information and don't procrastinate , take less adjournments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004486" y="3791413"/>
            <a:ext cx="10793105" cy="51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7"/>
              </a:lnSpc>
            </a:pPr>
            <a:r>
              <a:rPr lang="en-US" sz="3312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4. Filing replies without any structured format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0" y="0"/>
            <a:ext cx="5349680" cy="10287000"/>
            <a:chOff x="0" y="0"/>
            <a:chExt cx="1408969" cy="27093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08969" cy="2709333"/>
            </a:xfrm>
            <a:custGeom>
              <a:avLst/>
              <a:gdLst/>
              <a:ahLst/>
              <a:cxnLst/>
              <a:rect l="l" t="t" r="r" b="b"/>
              <a:pathLst>
                <a:path w="1408969" h="2709333">
                  <a:moveTo>
                    <a:pt x="0" y="0"/>
                  </a:moveTo>
                  <a:lnTo>
                    <a:pt x="1408969" y="0"/>
                  </a:lnTo>
                  <a:lnTo>
                    <a:pt x="140896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40896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74207" y="3862334"/>
            <a:ext cx="4801267" cy="2187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11"/>
              </a:lnSpc>
            </a:pPr>
            <a:r>
              <a:rPr lang="en-US" sz="6859">
                <a:solidFill>
                  <a:srgbClr val="383838"/>
                </a:solidFill>
                <a:latin typeface="Anton"/>
                <a:ea typeface="Anton"/>
                <a:cs typeface="Anton"/>
                <a:sym typeface="Anton"/>
              </a:rPr>
              <a:t>Summary of Mistakes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04486" y="5495827"/>
            <a:ext cx="11749754" cy="51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7"/>
              </a:lnSpc>
            </a:pPr>
            <a:r>
              <a:rPr lang="en-US" sz="3312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6. Using Strong or Aggressive Language in Replies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04486" y="6297082"/>
            <a:ext cx="11216714" cy="5088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7"/>
              </a:lnSpc>
            </a:pPr>
            <a:r>
              <a:rPr lang="en-US" sz="3312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7. People don't exercise Video Conference option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004486" y="4643620"/>
            <a:ext cx="7524672" cy="51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7"/>
              </a:lnSpc>
            </a:pPr>
            <a:r>
              <a:rPr lang="en-US" sz="3312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5. People are not proactive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04486" y="8601898"/>
            <a:ext cx="9166614" cy="51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7"/>
              </a:lnSpc>
            </a:pPr>
            <a:r>
              <a:rPr lang="en-US" sz="3312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10. People don’t File Form 68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004486" y="7851778"/>
            <a:ext cx="12709668" cy="51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7"/>
              </a:lnSpc>
            </a:pPr>
            <a:r>
              <a:rPr lang="en-US" sz="3312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9. Not Considering Condonation of Delay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004486" y="7098339"/>
            <a:ext cx="11749754" cy="51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7"/>
              </a:lnSpc>
            </a:pPr>
            <a:r>
              <a:rPr lang="en-US" sz="3312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8. Not Filing a Synopsis of Submissions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039186" y="9744075"/>
            <a:ext cx="4983544" cy="36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5"/>
              </a:lnSpc>
              <a:spcBef>
                <a:spcPct val="0"/>
              </a:spcBef>
            </a:pPr>
            <a:r>
              <a:rPr lang="en-US" sz="2175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PRESENTED BY: RAJAT AGRAWAL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N" b="1" dirty="0">
              <a:latin typeface="Montserrat SemiBold" pitchFamily="2" charset="77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273329" y="2172520"/>
            <a:ext cx="10530003" cy="1363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1"/>
              </a:lnSpc>
              <a:spcBef>
                <a:spcPct val="0"/>
              </a:spcBef>
            </a:pPr>
            <a:r>
              <a:rPr lang="en-US" sz="3400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2. Using CBDT Circular for Early Disposal of Appeals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273329" y="4004202"/>
            <a:ext cx="11284047" cy="1363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1"/>
              </a:lnSpc>
              <a:spcBef>
                <a:spcPct val="0"/>
              </a:spcBef>
            </a:pPr>
            <a:r>
              <a:rPr lang="en-US" sz="3400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3. CBDT Circular No. 14: Protecting Ignorant Taxpayers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273329" y="6047410"/>
            <a:ext cx="11143896" cy="123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1"/>
              </a:lnSpc>
            </a:pPr>
            <a:r>
              <a:rPr lang="en-US" sz="3400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4. NRI Mutual Fund Investors: No Tax on Capital Gains!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273329" y="7962900"/>
            <a:ext cx="12014671" cy="588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1"/>
              </a:lnSpc>
            </a:pPr>
            <a:r>
              <a:rPr lang="en-US" sz="3400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5. PEOPLE DON’T FOLLOW ESCALATION MATRIX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0" y="0"/>
            <a:ext cx="5349680" cy="10287000"/>
            <a:chOff x="0" y="0"/>
            <a:chExt cx="1408969" cy="27093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08969" cy="2709333"/>
            </a:xfrm>
            <a:custGeom>
              <a:avLst/>
              <a:gdLst/>
              <a:ahLst/>
              <a:cxnLst/>
              <a:rect l="l" t="t" r="r" b="b"/>
              <a:pathLst>
                <a:path w="1408969" h="2709333">
                  <a:moveTo>
                    <a:pt x="0" y="0"/>
                  </a:moveTo>
                  <a:lnTo>
                    <a:pt x="1408969" y="0"/>
                  </a:lnTo>
                  <a:lnTo>
                    <a:pt x="140896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40896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74207" y="3862334"/>
            <a:ext cx="4801267" cy="2187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11"/>
              </a:lnSpc>
            </a:pPr>
            <a:r>
              <a:rPr lang="en-US" sz="6859">
                <a:solidFill>
                  <a:srgbClr val="383838"/>
                </a:solidFill>
                <a:latin typeface="Anton"/>
                <a:ea typeface="Anton"/>
                <a:cs typeface="Anton"/>
                <a:sym typeface="Anton"/>
              </a:rPr>
              <a:t>Summary of Bonuses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039186" y="9744075"/>
            <a:ext cx="4983544" cy="36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5"/>
              </a:lnSpc>
              <a:spcBef>
                <a:spcPct val="0"/>
              </a:spcBef>
            </a:pPr>
            <a:r>
              <a:rPr lang="en-US" sz="2175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PRESENTED BY: RAJAT AGRAWAL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A40C72-726E-0942-8CD2-B29082F10E63}"/>
              </a:ext>
            </a:extLst>
          </p:cNvPr>
          <p:cNvSpPr txBox="1"/>
          <p:nvPr/>
        </p:nvSpPr>
        <p:spPr>
          <a:xfrm>
            <a:off x="6273329" y="1107095"/>
            <a:ext cx="9573490" cy="604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4207"/>
              </a:lnSpc>
            </a:pPr>
            <a:r>
              <a:rPr lang="en-US" sz="3400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1. Stay of demand must be filed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0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573377" y="1906957"/>
            <a:ext cx="17141246" cy="1155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0"/>
              </a:lnSpc>
              <a:spcBef>
                <a:spcPct val="0"/>
              </a:spcBef>
            </a:pPr>
            <a:r>
              <a:rPr lang="en-US" sz="363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 hope this session on '10 Mistakes to Avoid in Income Tax Litigation' will help you handle litigation more effectively.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2622126" y="3508054"/>
            <a:ext cx="13138910" cy="894876"/>
            <a:chOff x="0" y="0"/>
            <a:chExt cx="3460454" cy="2356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60454" cy="235688"/>
            </a:xfrm>
            <a:custGeom>
              <a:avLst/>
              <a:gdLst/>
              <a:ahLst/>
              <a:cxnLst/>
              <a:rect l="l" t="t" r="r" b="b"/>
              <a:pathLst>
                <a:path w="3460454" h="235688">
                  <a:moveTo>
                    <a:pt x="58924" y="0"/>
                  </a:moveTo>
                  <a:lnTo>
                    <a:pt x="3401530" y="0"/>
                  </a:lnTo>
                  <a:cubicBezTo>
                    <a:pt x="3417158" y="0"/>
                    <a:pt x="3432145" y="6208"/>
                    <a:pt x="3443196" y="17258"/>
                  </a:cubicBezTo>
                  <a:cubicBezTo>
                    <a:pt x="3454246" y="28309"/>
                    <a:pt x="3460454" y="43296"/>
                    <a:pt x="3460454" y="58924"/>
                  </a:cubicBezTo>
                  <a:lnTo>
                    <a:pt x="3460454" y="176764"/>
                  </a:lnTo>
                  <a:cubicBezTo>
                    <a:pt x="3460454" y="192391"/>
                    <a:pt x="3454246" y="207379"/>
                    <a:pt x="3443196" y="218429"/>
                  </a:cubicBezTo>
                  <a:cubicBezTo>
                    <a:pt x="3432145" y="229480"/>
                    <a:pt x="3417158" y="235688"/>
                    <a:pt x="3401530" y="235688"/>
                  </a:cubicBezTo>
                  <a:lnTo>
                    <a:pt x="58924" y="235688"/>
                  </a:lnTo>
                  <a:cubicBezTo>
                    <a:pt x="43296" y="235688"/>
                    <a:pt x="28309" y="229480"/>
                    <a:pt x="17258" y="218429"/>
                  </a:cubicBezTo>
                  <a:cubicBezTo>
                    <a:pt x="6208" y="207379"/>
                    <a:pt x="0" y="192391"/>
                    <a:pt x="0" y="176764"/>
                  </a:cubicBezTo>
                  <a:lnTo>
                    <a:pt x="0" y="58924"/>
                  </a:lnTo>
                  <a:cubicBezTo>
                    <a:pt x="0" y="43296"/>
                    <a:pt x="6208" y="28309"/>
                    <a:pt x="17258" y="17258"/>
                  </a:cubicBezTo>
                  <a:cubicBezTo>
                    <a:pt x="28309" y="6208"/>
                    <a:pt x="43296" y="0"/>
                    <a:pt x="5892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003C7A"/>
              </a:soli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60454" cy="273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699012" y="4402930"/>
            <a:ext cx="4588988" cy="6108924"/>
          </a:xfrm>
          <a:custGeom>
            <a:avLst/>
            <a:gdLst/>
            <a:ahLst/>
            <a:cxnLst/>
            <a:rect l="l" t="t" r="r" b="b"/>
            <a:pathLst>
              <a:path w="4588988" h="6108924">
                <a:moveTo>
                  <a:pt x="0" y="0"/>
                </a:moveTo>
                <a:lnTo>
                  <a:pt x="4588988" y="0"/>
                </a:lnTo>
                <a:lnTo>
                  <a:pt x="4588988" y="6108924"/>
                </a:lnTo>
                <a:lnTo>
                  <a:pt x="0" y="61089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014" r="-102058" b="-11105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BECB55-F198-2742-B89A-E7497F3B1921}"/>
              </a:ext>
            </a:extLst>
          </p:cNvPr>
          <p:cNvGrpSpPr/>
          <p:nvPr/>
        </p:nvGrpSpPr>
        <p:grpSpPr>
          <a:xfrm>
            <a:off x="769325" y="5450680"/>
            <a:ext cx="6494668" cy="3892635"/>
            <a:chOff x="769325" y="5450680"/>
            <a:chExt cx="6494668" cy="3892635"/>
          </a:xfrm>
        </p:grpSpPr>
        <p:sp>
          <p:nvSpPr>
            <p:cNvPr id="12" name="Freeform 12"/>
            <p:cNvSpPr/>
            <p:nvPr/>
          </p:nvSpPr>
          <p:spPr>
            <a:xfrm>
              <a:off x="1105479" y="8759432"/>
              <a:ext cx="513064" cy="545813"/>
            </a:xfrm>
            <a:custGeom>
              <a:avLst/>
              <a:gdLst/>
              <a:ahLst/>
              <a:cxnLst/>
              <a:rect l="l" t="t" r="r" b="b"/>
              <a:pathLst>
                <a:path w="513064" h="545813">
                  <a:moveTo>
                    <a:pt x="0" y="0"/>
                  </a:moveTo>
                  <a:lnTo>
                    <a:pt x="513064" y="0"/>
                  </a:lnTo>
                  <a:lnTo>
                    <a:pt x="513064" y="545812"/>
                  </a:lnTo>
                  <a:lnTo>
                    <a:pt x="0" y="545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105479" y="7987881"/>
              <a:ext cx="545813" cy="545813"/>
            </a:xfrm>
            <a:custGeom>
              <a:avLst/>
              <a:gdLst/>
              <a:ahLst/>
              <a:cxnLst/>
              <a:rect l="l" t="t" r="r" b="b"/>
              <a:pathLst>
                <a:path w="545813" h="545813">
                  <a:moveTo>
                    <a:pt x="0" y="0"/>
                  </a:moveTo>
                  <a:lnTo>
                    <a:pt x="545813" y="0"/>
                  </a:lnTo>
                  <a:lnTo>
                    <a:pt x="545813" y="545813"/>
                  </a:lnTo>
                  <a:lnTo>
                    <a:pt x="0" y="5458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807910" y="7994587"/>
              <a:ext cx="2886818" cy="470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1"/>
                </a:lnSpc>
                <a:spcBef>
                  <a:spcPct val="0"/>
                </a:spcBef>
              </a:pPr>
              <a:r>
                <a:rPr lang="en-US" sz="297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+91-9831171300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858041" y="8883766"/>
              <a:ext cx="4907241" cy="4595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771"/>
                </a:lnSpc>
                <a:spcBef>
                  <a:spcPct val="0"/>
                </a:spcBef>
              </a:pPr>
              <a:r>
                <a:rPr lang="en-US" sz="2970" b="1" dirty="0" err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incometax@caindia.co</a:t>
              </a:r>
              <a:endParaRPr lang="en-US" sz="297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995624" y="5450680"/>
              <a:ext cx="4871776" cy="7273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027"/>
                </a:lnSpc>
                <a:spcBef>
                  <a:spcPct val="0"/>
                </a:spcBef>
              </a:pPr>
              <a:r>
                <a:rPr lang="en-US" sz="4745" b="1" dirty="0">
                  <a:solidFill>
                    <a:srgbClr val="003C7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Rajat Agrawal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9325" y="6451246"/>
              <a:ext cx="6494668" cy="10470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71403" lvl="1" indent="-285702" algn="l">
                <a:lnSpc>
                  <a:spcPts val="4287"/>
                </a:lnSpc>
                <a:buFont typeface="Arial"/>
                <a:buChar char="•"/>
              </a:pPr>
              <a:r>
                <a:rPr lang="en-US" sz="2646" b="1" dirty="0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Practicing Chartered Accountant</a:t>
              </a:r>
            </a:p>
            <a:p>
              <a:pPr marL="285701" lvl="1" algn="l">
                <a:lnSpc>
                  <a:spcPts val="4287"/>
                </a:lnSpc>
              </a:pPr>
              <a:r>
                <a:rPr lang="en-US" sz="2646" b="1" dirty="0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.  Author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0" y="0"/>
            <a:ext cx="18288000" cy="1662488"/>
            <a:chOff x="0" y="0"/>
            <a:chExt cx="4816593" cy="43785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816592" cy="437857"/>
            </a:xfrm>
            <a:custGeom>
              <a:avLst/>
              <a:gdLst/>
              <a:ahLst/>
              <a:cxnLst/>
              <a:rect l="l" t="t" r="r" b="b"/>
              <a:pathLst>
                <a:path w="4816592" h="437857">
                  <a:moveTo>
                    <a:pt x="0" y="0"/>
                  </a:moveTo>
                  <a:lnTo>
                    <a:pt x="4816592" y="0"/>
                  </a:lnTo>
                  <a:lnTo>
                    <a:pt x="4816592" y="437857"/>
                  </a:lnTo>
                  <a:lnTo>
                    <a:pt x="0" y="437857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816593" cy="4759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396343" y="349125"/>
            <a:ext cx="13495313" cy="916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9"/>
              </a:lnSpc>
            </a:pPr>
            <a:r>
              <a:rPr lang="en-US" sz="5708">
                <a:solidFill>
                  <a:srgbClr val="383838"/>
                </a:solidFill>
                <a:latin typeface="Anton"/>
                <a:ea typeface="Anton"/>
                <a:cs typeface="Anton"/>
                <a:sym typeface="Anton"/>
              </a:rPr>
              <a:t>Thank you so much for your patient listening!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783271" y="3686941"/>
            <a:ext cx="12721458" cy="5088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7"/>
              </a:lnSpc>
              <a:spcBef>
                <a:spcPct val="0"/>
              </a:spcBef>
            </a:pPr>
            <a:r>
              <a:rPr lang="en-US" sz="3312" b="1" dirty="0">
                <a:solidFill>
                  <a:srgbClr val="003C7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Wishing you great success in your professional journey!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75600AE-C2AE-C34F-B59C-207C5AB50E5F}"/>
              </a:ext>
            </a:extLst>
          </p:cNvPr>
          <p:cNvGrpSpPr/>
          <p:nvPr/>
        </p:nvGrpSpPr>
        <p:grpSpPr>
          <a:xfrm>
            <a:off x="7502118" y="5543289"/>
            <a:ext cx="5837871" cy="4121053"/>
            <a:chOff x="7502118" y="5543289"/>
            <a:chExt cx="5837871" cy="4121053"/>
          </a:xfrm>
        </p:grpSpPr>
        <p:grpSp>
          <p:nvGrpSpPr>
            <p:cNvPr id="2" name="Group 2"/>
            <p:cNvGrpSpPr/>
            <p:nvPr/>
          </p:nvGrpSpPr>
          <p:grpSpPr>
            <a:xfrm>
              <a:off x="7502118" y="5543289"/>
              <a:ext cx="5837871" cy="4118197"/>
              <a:chOff x="0" y="0"/>
              <a:chExt cx="1537546" cy="1084628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537546" cy="1084628"/>
              </a:xfrm>
              <a:custGeom>
                <a:avLst/>
                <a:gdLst/>
                <a:ahLst/>
                <a:cxnLst/>
                <a:rect l="l" t="t" r="r" b="b"/>
                <a:pathLst>
                  <a:path w="1537546" h="1084628">
                    <a:moveTo>
                      <a:pt x="0" y="0"/>
                    </a:moveTo>
                    <a:lnTo>
                      <a:pt x="1537546" y="0"/>
                    </a:lnTo>
                    <a:lnTo>
                      <a:pt x="1537546" y="1084628"/>
                    </a:lnTo>
                    <a:lnTo>
                      <a:pt x="0" y="1084628"/>
                    </a:lnTo>
                    <a:close/>
                  </a:path>
                </a:pathLst>
              </a:custGeom>
              <a:solidFill>
                <a:srgbClr val="F2F2F2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1537546" cy="11227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5"/>
                  </a:lnSpc>
                </a:pPr>
                <a:endParaRPr/>
              </a:p>
            </p:txBody>
          </p:sp>
        </p:grp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48463" y="6919161"/>
              <a:ext cx="2745181" cy="2745181"/>
            </a:xfrm>
            <a:prstGeom prst="rect">
              <a:avLst/>
            </a:prstGeom>
          </p:spPr>
        </p:pic>
        <p:sp>
          <p:nvSpPr>
            <p:cNvPr id="7" name="Freeform 7"/>
            <p:cNvSpPr/>
            <p:nvPr/>
          </p:nvSpPr>
          <p:spPr>
            <a:xfrm>
              <a:off x="10040984" y="6270936"/>
              <a:ext cx="2489496" cy="652531"/>
            </a:xfrm>
            <a:custGeom>
              <a:avLst/>
              <a:gdLst/>
              <a:ahLst/>
              <a:cxnLst/>
              <a:rect l="l" t="t" r="r" b="b"/>
              <a:pathLst>
                <a:path w="2489496" h="652531">
                  <a:moveTo>
                    <a:pt x="0" y="0"/>
                  </a:moveTo>
                  <a:lnTo>
                    <a:pt x="2489495" y="0"/>
                  </a:lnTo>
                  <a:lnTo>
                    <a:pt x="2489495" y="652531"/>
                  </a:lnTo>
                  <a:lnTo>
                    <a:pt x="0" y="652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34792" b="-146721"/>
              </a:stretch>
            </a:blipFill>
          </p:spPr>
          <p:txBody>
            <a:bodyPr/>
            <a:lstStyle/>
            <a:p>
              <a:endParaRPr lang="en-IN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6157" y="5742057"/>
              <a:ext cx="5607916" cy="5291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69"/>
                </a:lnSpc>
              </a:pPr>
              <a:r>
                <a:rPr lang="en-US" sz="3040" b="1" dirty="0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For updates you can follow                                         </a:t>
              </a:r>
            </a:p>
          </p:txBody>
        </p:sp>
        <p:sp>
          <p:nvSpPr>
            <p:cNvPr id="24" name="TextBox 15">
              <a:extLst>
                <a:ext uri="{FF2B5EF4-FFF2-40B4-BE49-F238E27FC236}">
                  <a16:creationId xmlns:a16="http://schemas.microsoft.com/office/drawing/2014/main" id="{F50EFA3A-B1DC-FE48-8974-68CAFA717A3C}"/>
                </a:ext>
              </a:extLst>
            </p:cNvPr>
            <p:cNvSpPr txBox="1"/>
            <p:nvPr/>
          </p:nvSpPr>
          <p:spPr>
            <a:xfrm>
              <a:off x="8692872" y="6330609"/>
              <a:ext cx="1378511" cy="5291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69"/>
                </a:lnSpc>
              </a:pPr>
              <a:r>
                <a:rPr lang="en-US" sz="3040" b="1" dirty="0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me on                                           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N" dirty="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388168"/>
            <a:chOff x="0" y="0"/>
            <a:chExt cx="4816593" cy="3656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65608"/>
            </a:xfrm>
            <a:custGeom>
              <a:avLst/>
              <a:gdLst/>
              <a:ahLst/>
              <a:cxnLst/>
              <a:rect l="l" t="t" r="r" b="b"/>
              <a:pathLst>
                <a:path w="4816592" h="365608">
                  <a:moveTo>
                    <a:pt x="0" y="0"/>
                  </a:moveTo>
                  <a:lnTo>
                    <a:pt x="4816592" y="0"/>
                  </a:lnTo>
                  <a:lnTo>
                    <a:pt x="4816592" y="365608"/>
                  </a:lnTo>
                  <a:lnTo>
                    <a:pt x="0" y="365608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4037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71116" y="2356072"/>
            <a:ext cx="5434945" cy="6985827"/>
            <a:chOff x="0" y="0"/>
            <a:chExt cx="1431426" cy="18398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31426" cy="1839889"/>
            </a:xfrm>
            <a:custGeom>
              <a:avLst/>
              <a:gdLst/>
              <a:ahLst/>
              <a:cxnLst/>
              <a:rect l="l" t="t" r="r" b="b"/>
              <a:pathLst>
                <a:path w="1431426" h="1839889">
                  <a:moveTo>
                    <a:pt x="0" y="0"/>
                  </a:moveTo>
                  <a:lnTo>
                    <a:pt x="1431426" y="0"/>
                  </a:lnTo>
                  <a:lnTo>
                    <a:pt x="1431426" y="1839889"/>
                  </a:lnTo>
                  <a:lnTo>
                    <a:pt x="0" y="1839889"/>
                  </a:lnTo>
                  <a:close/>
                </a:path>
              </a:pathLst>
            </a:custGeom>
            <a:solidFill>
              <a:srgbClr val="FFFFFF">
                <a:alpha val="85882"/>
              </a:srgbClr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431426" cy="18779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127902" y="2356072"/>
            <a:ext cx="5434945" cy="6985827"/>
            <a:chOff x="0" y="0"/>
            <a:chExt cx="1431426" cy="183988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31426" cy="1839889"/>
            </a:xfrm>
            <a:custGeom>
              <a:avLst/>
              <a:gdLst/>
              <a:ahLst/>
              <a:cxnLst/>
              <a:rect l="l" t="t" r="r" b="b"/>
              <a:pathLst>
                <a:path w="1431426" h="1839889">
                  <a:moveTo>
                    <a:pt x="0" y="0"/>
                  </a:moveTo>
                  <a:lnTo>
                    <a:pt x="1431426" y="0"/>
                  </a:lnTo>
                  <a:lnTo>
                    <a:pt x="1431426" y="1839889"/>
                  </a:lnTo>
                  <a:lnTo>
                    <a:pt x="0" y="1839889"/>
                  </a:lnTo>
                  <a:close/>
                </a:path>
              </a:pathLst>
            </a:custGeom>
            <a:solidFill>
              <a:srgbClr val="FFFFFF">
                <a:alpha val="85882"/>
              </a:srgbClr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431426" cy="18779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262728" y="2356072"/>
            <a:ext cx="5434945" cy="6985827"/>
            <a:chOff x="0" y="0"/>
            <a:chExt cx="1431426" cy="183988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31426" cy="1839889"/>
            </a:xfrm>
            <a:custGeom>
              <a:avLst/>
              <a:gdLst/>
              <a:ahLst/>
              <a:cxnLst/>
              <a:rect l="l" t="t" r="r" b="b"/>
              <a:pathLst>
                <a:path w="1431426" h="1839889">
                  <a:moveTo>
                    <a:pt x="0" y="0"/>
                  </a:moveTo>
                  <a:lnTo>
                    <a:pt x="1431426" y="0"/>
                  </a:lnTo>
                  <a:lnTo>
                    <a:pt x="1431426" y="1839889"/>
                  </a:lnTo>
                  <a:lnTo>
                    <a:pt x="0" y="1839889"/>
                  </a:lnTo>
                  <a:close/>
                </a:path>
              </a:pathLst>
            </a:custGeom>
            <a:solidFill>
              <a:srgbClr val="FFFFFF">
                <a:alpha val="85882"/>
              </a:srgbClr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431426" cy="18779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816150" y="2908773"/>
            <a:ext cx="2260771" cy="1503487"/>
          </a:xfrm>
          <a:custGeom>
            <a:avLst/>
            <a:gdLst/>
            <a:ahLst/>
            <a:cxnLst/>
            <a:rect l="l" t="t" r="r" b="b"/>
            <a:pathLst>
              <a:path w="2260771" h="1503487">
                <a:moveTo>
                  <a:pt x="0" y="0"/>
                </a:moveTo>
                <a:lnTo>
                  <a:pt x="2260772" y="0"/>
                </a:lnTo>
                <a:lnTo>
                  <a:pt x="2260772" y="1503487"/>
                </a:lnTo>
                <a:lnTo>
                  <a:pt x="0" y="15034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3379" b="-23379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6" name="Freeform 16"/>
          <p:cNvSpPr/>
          <p:nvPr/>
        </p:nvSpPr>
        <p:spPr>
          <a:xfrm>
            <a:off x="7909649" y="2908773"/>
            <a:ext cx="1871451" cy="1621145"/>
          </a:xfrm>
          <a:custGeom>
            <a:avLst/>
            <a:gdLst/>
            <a:ahLst/>
            <a:cxnLst/>
            <a:rect l="l" t="t" r="r" b="b"/>
            <a:pathLst>
              <a:path w="1871451" h="1621145">
                <a:moveTo>
                  <a:pt x="0" y="0"/>
                </a:moveTo>
                <a:lnTo>
                  <a:pt x="1871451" y="0"/>
                </a:lnTo>
                <a:lnTo>
                  <a:pt x="1871451" y="1621146"/>
                </a:lnTo>
                <a:lnTo>
                  <a:pt x="0" y="16211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2308" b="-2308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7" name="Freeform 17"/>
          <p:cNvSpPr/>
          <p:nvPr/>
        </p:nvSpPr>
        <p:spPr>
          <a:xfrm>
            <a:off x="14105089" y="2908773"/>
            <a:ext cx="1750224" cy="1621145"/>
          </a:xfrm>
          <a:custGeom>
            <a:avLst/>
            <a:gdLst/>
            <a:ahLst/>
            <a:cxnLst/>
            <a:rect l="l" t="t" r="r" b="b"/>
            <a:pathLst>
              <a:path w="1750224" h="1621145">
                <a:moveTo>
                  <a:pt x="0" y="0"/>
                </a:moveTo>
                <a:lnTo>
                  <a:pt x="1750223" y="0"/>
                </a:lnTo>
                <a:lnTo>
                  <a:pt x="1750223" y="1621146"/>
                </a:lnTo>
                <a:lnTo>
                  <a:pt x="0" y="16211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71" r="-171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8" name="Freeform 18"/>
          <p:cNvSpPr/>
          <p:nvPr/>
        </p:nvSpPr>
        <p:spPr>
          <a:xfrm>
            <a:off x="2449229" y="177428"/>
            <a:ext cx="1076987" cy="1076987"/>
          </a:xfrm>
          <a:custGeom>
            <a:avLst/>
            <a:gdLst/>
            <a:ahLst/>
            <a:cxnLst/>
            <a:rect l="l" t="t" r="r" b="b"/>
            <a:pathLst>
              <a:path w="1076987" h="1076987">
                <a:moveTo>
                  <a:pt x="0" y="0"/>
                </a:moveTo>
                <a:lnTo>
                  <a:pt x="1076987" y="0"/>
                </a:lnTo>
                <a:lnTo>
                  <a:pt x="1076987" y="1076987"/>
                </a:lnTo>
                <a:lnTo>
                  <a:pt x="0" y="10769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9" name="TextBox 19"/>
          <p:cNvSpPr txBox="1"/>
          <p:nvPr/>
        </p:nvSpPr>
        <p:spPr>
          <a:xfrm>
            <a:off x="3806403" y="236024"/>
            <a:ext cx="12032368" cy="854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49"/>
              </a:lnSpc>
              <a:spcBef>
                <a:spcPct val="0"/>
              </a:spcBef>
            </a:pPr>
            <a:r>
              <a:rPr lang="en-US" sz="5106" dirty="0">
                <a:solidFill>
                  <a:srgbClr val="383838"/>
                </a:solidFill>
                <a:latin typeface="Anton"/>
                <a:ea typeface="Anton"/>
                <a:cs typeface="Anton"/>
                <a:sym typeface="Anton"/>
              </a:rPr>
              <a:t>MISTAKE 2- Not Leveraging Technical Aspects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441069" y="4880790"/>
            <a:ext cx="5078263" cy="2941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>
                <a:solidFill>
                  <a:srgbClr val="383838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Proper Service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>
                <a:solidFill>
                  <a:srgbClr val="383838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of Notices at correct address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>
                <a:solidFill>
                  <a:srgbClr val="383838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is required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355103" y="4880790"/>
            <a:ext cx="5207744" cy="2941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383838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Notices must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383838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be issued within prescribed timelines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63631" y="4880790"/>
            <a:ext cx="4449915" cy="2198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383838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People don’t check notice validity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065150" y="9744075"/>
            <a:ext cx="4983544" cy="36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5"/>
              </a:lnSpc>
              <a:spcBef>
                <a:spcPct val="0"/>
              </a:spcBef>
            </a:pPr>
            <a:r>
              <a:rPr lang="en-US" sz="2175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PRESENTED BY- RAJAT AGRAWAL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204028" y="4771420"/>
            <a:ext cx="3957784" cy="3962738"/>
          </a:xfrm>
          <a:custGeom>
            <a:avLst/>
            <a:gdLst/>
            <a:ahLst/>
            <a:cxnLst/>
            <a:rect l="l" t="t" r="r" b="b"/>
            <a:pathLst>
              <a:path w="3957784" h="3962738">
                <a:moveTo>
                  <a:pt x="0" y="0"/>
                </a:moveTo>
                <a:lnTo>
                  <a:pt x="3957784" y="0"/>
                </a:lnTo>
                <a:lnTo>
                  <a:pt x="3957784" y="3962737"/>
                </a:lnTo>
                <a:lnTo>
                  <a:pt x="0" y="39627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4" name="Group 4"/>
          <p:cNvGrpSpPr/>
          <p:nvPr/>
        </p:nvGrpSpPr>
        <p:grpSpPr>
          <a:xfrm>
            <a:off x="4621837" y="3599837"/>
            <a:ext cx="5819442" cy="867163"/>
            <a:chOff x="0" y="0"/>
            <a:chExt cx="1668287" cy="2485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68287" cy="248594"/>
            </a:xfrm>
            <a:custGeom>
              <a:avLst/>
              <a:gdLst/>
              <a:ahLst/>
              <a:cxnLst/>
              <a:rect l="l" t="t" r="r" b="b"/>
              <a:pathLst>
                <a:path w="1668287" h="248594">
                  <a:moveTo>
                    <a:pt x="0" y="0"/>
                  </a:moveTo>
                  <a:lnTo>
                    <a:pt x="1668287" y="0"/>
                  </a:lnTo>
                  <a:lnTo>
                    <a:pt x="1668287" y="248594"/>
                  </a:lnTo>
                  <a:lnTo>
                    <a:pt x="0" y="2485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668287" cy="286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18288000" cy="1388168"/>
            <a:chOff x="0" y="0"/>
            <a:chExt cx="4816593" cy="36560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365608"/>
            </a:xfrm>
            <a:custGeom>
              <a:avLst/>
              <a:gdLst/>
              <a:ahLst/>
              <a:cxnLst/>
              <a:rect l="l" t="t" r="r" b="b"/>
              <a:pathLst>
                <a:path w="4816592" h="365608">
                  <a:moveTo>
                    <a:pt x="0" y="0"/>
                  </a:moveTo>
                  <a:lnTo>
                    <a:pt x="4816592" y="0"/>
                  </a:lnTo>
                  <a:lnTo>
                    <a:pt x="4816592" y="365608"/>
                  </a:lnTo>
                  <a:lnTo>
                    <a:pt x="0" y="365608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816593" cy="4037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621837" y="4890818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1" y="0"/>
                </a:lnTo>
                <a:lnTo>
                  <a:pt x="397601" y="479760"/>
                </a:lnTo>
                <a:lnTo>
                  <a:pt x="0" y="4797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1" name="TextBox 11"/>
          <p:cNvSpPr txBox="1"/>
          <p:nvPr/>
        </p:nvSpPr>
        <p:spPr>
          <a:xfrm>
            <a:off x="1180766" y="2080641"/>
            <a:ext cx="16078534" cy="71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95"/>
              </a:lnSpc>
              <a:spcBef>
                <a:spcPct val="0"/>
              </a:spcBef>
            </a:pPr>
            <a:r>
              <a:rPr lang="en-US" sz="4210" b="1" dirty="0">
                <a:solidFill>
                  <a:srgbClr val="003C7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 not rush into replying — first validate the notice itself.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75520" y="7927704"/>
            <a:ext cx="12585314" cy="1650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3"/>
              </a:lnSpc>
              <a:spcBef>
                <a:spcPct val="0"/>
              </a:spcBef>
            </a:pPr>
            <a:r>
              <a:rPr lang="en-US" sz="3159" b="1">
                <a:solidFill>
                  <a:srgbClr val="383838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Review monetary limits (CBDT circulars) — whether the case is covered for appeal or not. Current ITAT monetary limit is Rs 60 lakhs.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75520" y="7085467"/>
            <a:ext cx="7889630" cy="523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23"/>
              </a:lnSpc>
              <a:spcBef>
                <a:spcPct val="0"/>
              </a:spcBef>
            </a:pPr>
            <a:r>
              <a:rPr lang="en-US" sz="3159" b="1" dirty="0">
                <a:solidFill>
                  <a:srgbClr val="383838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Check if jurisdiction of AO is correct.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175520" y="5656701"/>
            <a:ext cx="13112480" cy="1096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23"/>
              </a:lnSpc>
              <a:spcBef>
                <a:spcPct val="0"/>
              </a:spcBef>
            </a:pPr>
            <a:r>
              <a:rPr lang="en-US" sz="3159" b="1" dirty="0">
                <a:solidFill>
                  <a:srgbClr val="383838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Check whether sanction was required and properly obtained by correct Authority if not provided u can ask for same.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175520" y="4824143"/>
            <a:ext cx="11359880" cy="523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23"/>
              </a:lnSpc>
              <a:spcBef>
                <a:spcPct val="0"/>
              </a:spcBef>
            </a:pPr>
            <a:r>
              <a:rPr lang="en-US" sz="3159" b="1" dirty="0">
                <a:solidFill>
                  <a:srgbClr val="383838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Check if notice is dated, signed and have din number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873700" y="3664941"/>
            <a:ext cx="5470499" cy="660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2"/>
              </a:lnSpc>
              <a:spcBef>
                <a:spcPct val="0"/>
              </a:spcBef>
            </a:pPr>
            <a:r>
              <a:rPr lang="en-US" sz="3858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Few checkpoints are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973358" y="236024"/>
            <a:ext cx="12493350" cy="864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9"/>
              </a:lnSpc>
              <a:spcBef>
                <a:spcPct val="0"/>
              </a:spcBef>
            </a:pPr>
            <a:r>
              <a:rPr lang="en-US" sz="5106" dirty="0">
                <a:solidFill>
                  <a:srgbClr val="383838"/>
                </a:solidFill>
                <a:latin typeface="Anton"/>
                <a:ea typeface="Anton"/>
                <a:cs typeface="Anton"/>
                <a:sym typeface="Anton"/>
              </a:rPr>
              <a:t> Check Technical Validity of Notice First</a:t>
            </a:r>
          </a:p>
        </p:txBody>
      </p:sp>
      <p:sp>
        <p:nvSpPr>
          <p:cNvPr id="18" name="Freeform 18"/>
          <p:cNvSpPr/>
          <p:nvPr/>
        </p:nvSpPr>
        <p:spPr>
          <a:xfrm>
            <a:off x="4621837" y="5702756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1" y="0"/>
                </a:lnTo>
                <a:lnTo>
                  <a:pt x="397601" y="479760"/>
                </a:lnTo>
                <a:lnTo>
                  <a:pt x="0" y="4797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9" name="Freeform 19"/>
          <p:cNvSpPr/>
          <p:nvPr/>
        </p:nvSpPr>
        <p:spPr>
          <a:xfrm>
            <a:off x="4621837" y="7146964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1" y="0"/>
                </a:lnTo>
                <a:lnTo>
                  <a:pt x="397601" y="479761"/>
                </a:lnTo>
                <a:lnTo>
                  <a:pt x="0" y="4797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20" name="Freeform 20"/>
          <p:cNvSpPr/>
          <p:nvPr/>
        </p:nvSpPr>
        <p:spPr>
          <a:xfrm>
            <a:off x="4621837" y="7994379"/>
            <a:ext cx="397601" cy="479760"/>
          </a:xfrm>
          <a:custGeom>
            <a:avLst/>
            <a:gdLst/>
            <a:ahLst/>
            <a:cxnLst/>
            <a:rect l="l" t="t" r="r" b="b"/>
            <a:pathLst>
              <a:path w="397601" h="479760">
                <a:moveTo>
                  <a:pt x="0" y="0"/>
                </a:moveTo>
                <a:lnTo>
                  <a:pt x="397601" y="0"/>
                </a:lnTo>
                <a:lnTo>
                  <a:pt x="397601" y="479760"/>
                </a:lnTo>
                <a:lnTo>
                  <a:pt x="0" y="4797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21" name="TextBox 21"/>
          <p:cNvSpPr txBox="1"/>
          <p:nvPr/>
        </p:nvSpPr>
        <p:spPr>
          <a:xfrm>
            <a:off x="13065150" y="9744075"/>
            <a:ext cx="4983544" cy="36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5"/>
              </a:lnSpc>
              <a:spcBef>
                <a:spcPct val="0"/>
              </a:spcBef>
            </a:pPr>
            <a:r>
              <a:rPr lang="en-US" sz="2175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PRESENTED BY- RAJAT AGRAWAL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7720377" cy="10287000"/>
            <a:chOff x="0" y="0"/>
            <a:chExt cx="2033350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33350" cy="2709333"/>
            </a:xfrm>
            <a:custGeom>
              <a:avLst/>
              <a:gdLst/>
              <a:ahLst/>
              <a:cxnLst/>
              <a:rect l="l" t="t" r="r" b="b"/>
              <a:pathLst>
                <a:path w="2033350" h="2709333">
                  <a:moveTo>
                    <a:pt x="0" y="0"/>
                  </a:moveTo>
                  <a:lnTo>
                    <a:pt x="2033350" y="0"/>
                  </a:lnTo>
                  <a:lnTo>
                    <a:pt x="203335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3335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733985" y="1570275"/>
            <a:ext cx="2525315" cy="2525315"/>
          </a:xfrm>
          <a:custGeom>
            <a:avLst/>
            <a:gdLst/>
            <a:ahLst/>
            <a:cxnLst/>
            <a:rect l="l" t="t" r="r" b="b"/>
            <a:pathLst>
              <a:path w="2525315" h="2525315">
                <a:moveTo>
                  <a:pt x="0" y="0"/>
                </a:moveTo>
                <a:lnTo>
                  <a:pt x="2525315" y="0"/>
                </a:lnTo>
                <a:lnTo>
                  <a:pt x="2525315" y="2525316"/>
                </a:lnTo>
                <a:lnTo>
                  <a:pt x="0" y="2525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>
            <a:off x="12261168" y="2032869"/>
            <a:ext cx="1600127" cy="1600127"/>
          </a:xfrm>
          <a:custGeom>
            <a:avLst/>
            <a:gdLst/>
            <a:ahLst/>
            <a:cxnLst/>
            <a:rect l="l" t="t" r="r" b="b"/>
            <a:pathLst>
              <a:path w="1600127" h="1600127">
                <a:moveTo>
                  <a:pt x="0" y="0"/>
                </a:moveTo>
                <a:lnTo>
                  <a:pt x="1600127" y="0"/>
                </a:lnTo>
                <a:lnTo>
                  <a:pt x="1600127" y="1600127"/>
                </a:lnTo>
                <a:lnTo>
                  <a:pt x="0" y="16001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Freeform 8"/>
          <p:cNvSpPr/>
          <p:nvPr/>
        </p:nvSpPr>
        <p:spPr>
          <a:xfrm rot="5620781" flipH="1">
            <a:off x="11788198" y="2400818"/>
            <a:ext cx="1705856" cy="5169260"/>
          </a:xfrm>
          <a:custGeom>
            <a:avLst/>
            <a:gdLst/>
            <a:ahLst/>
            <a:cxnLst/>
            <a:rect l="l" t="t" r="r" b="b"/>
            <a:pathLst>
              <a:path w="1705856" h="5169260">
                <a:moveTo>
                  <a:pt x="1705856" y="0"/>
                </a:moveTo>
                <a:lnTo>
                  <a:pt x="0" y="0"/>
                </a:lnTo>
                <a:lnTo>
                  <a:pt x="0" y="5169260"/>
                </a:lnTo>
                <a:lnTo>
                  <a:pt x="1705856" y="5169260"/>
                </a:lnTo>
                <a:lnTo>
                  <a:pt x="170585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Freeform 9"/>
          <p:cNvSpPr/>
          <p:nvPr/>
        </p:nvSpPr>
        <p:spPr>
          <a:xfrm>
            <a:off x="9232174" y="1190168"/>
            <a:ext cx="1871835" cy="2778233"/>
          </a:xfrm>
          <a:custGeom>
            <a:avLst/>
            <a:gdLst/>
            <a:ahLst/>
            <a:cxnLst/>
            <a:rect l="l" t="t" r="r" b="b"/>
            <a:pathLst>
              <a:path w="1871835" h="2778233">
                <a:moveTo>
                  <a:pt x="0" y="0"/>
                </a:moveTo>
                <a:lnTo>
                  <a:pt x="1871834" y="0"/>
                </a:lnTo>
                <a:lnTo>
                  <a:pt x="1871834" y="2778233"/>
                </a:lnTo>
                <a:lnTo>
                  <a:pt x="0" y="27782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0" name="TextBox 10"/>
          <p:cNvSpPr txBox="1"/>
          <p:nvPr/>
        </p:nvSpPr>
        <p:spPr>
          <a:xfrm>
            <a:off x="301957" y="1812332"/>
            <a:ext cx="7116463" cy="3088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2"/>
              </a:lnSpc>
            </a:pPr>
            <a:r>
              <a:rPr lang="en-US" sz="4408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Taxpayers can bypass the appellate authorities and </a:t>
            </a:r>
          </a:p>
          <a:p>
            <a:pPr algn="ctr">
              <a:lnSpc>
                <a:spcPts val="6172"/>
              </a:lnSpc>
            </a:pPr>
            <a:endParaRPr lang="en-US" sz="4408" b="1" dirty="0">
              <a:solidFill>
                <a:srgbClr val="383838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4497B3-2479-5545-A876-9B375F9652BF}"/>
              </a:ext>
            </a:extLst>
          </p:cNvPr>
          <p:cNvGrpSpPr/>
          <p:nvPr/>
        </p:nvGrpSpPr>
        <p:grpSpPr>
          <a:xfrm>
            <a:off x="8198925" y="6335871"/>
            <a:ext cx="9724612" cy="2275467"/>
            <a:chOff x="8198925" y="6335871"/>
            <a:chExt cx="9724612" cy="2275467"/>
          </a:xfrm>
        </p:grpSpPr>
        <p:sp>
          <p:nvSpPr>
            <p:cNvPr id="11" name="TextBox 11"/>
            <p:cNvSpPr txBox="1"/>
            <p:nvPr/>
          </p:nvSpPr>
          <p:spPr>
            <a:xfrm>
              <a:off x="8198925" y="7263713"/>
              <a:ext cx="9724612" cy="1347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32"/>
                </a:lnSpc>
                <a:spcBef>
                  <a:spcPct val="0"/>
                </a:spcBef>
              </a:pPr>
              <a:r>
                <a:rPr lang="en-US" sz="2594" b="1" dirty="0">
                  <a:solidFill>
                    <a:srgbClr val="383838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Sections like 151 (Sanction for issuing notice u/s148) require prior approval. Absence or improper sanction makes the notice invalid.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505747" y="6393405"/>
              <a:ext cx="3228238" cy="4623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854"/>
                </a:lnSpc>
                <a:spcBef>
                  <a:spcPct val="0"/>
                </a:spcBef>
              </a:pPr>
              <a:r>
                <a:rPr lang="en-US" sz="2753" b="1" dirty="0">
                  <a:solidFill>
                    <a:srgbClr val="383838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Approval Lapses:</a:t>
              </a:r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11293177" y="6335871"/>
              <a:ext cx="3538903" cy="642092"/>
              <a:chOff x="0" y="0"/>
              <a:chExt cx="1108446" cy="20111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108446" cy="201114"/>
              </a:xfrm>
              <a:custGeom>
                <a:avLst/>
                <a:gdLst/>
                <a:ahLst/>
                <a:cxnLst/>
                <a:rect l="l" t="t" r="r" b="b"/>
                <a:pathLst>
                  <a:path w="1108446" h="201114">
                    <a:moveTo>
                      <a:pt x="0" y="0"/>
                    </a:moveTo>
                    <a:lnTo>
                      <a:pt x="1108446" y="0"/>
                    </a:lnTo>
                    <a:lnTo>
                      <a:pt x="1108446" y="201114"/>
                    </a:lnTo>
                    <a:lnTo>
                      <a:pt x="0" y="201114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1108446" cy="239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6" name="TextBox 16"/>
          <p:cNvSpPr txBox="1"/>
          <p:nvPr/>
        </p:nvSpPr>
        <p:spPr>
          <a:xfrm>
            <a:off x="301957" y="6694230"/>
            <a:ext cx="7116463" cy="150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2"/>
              </a:lnSpc>
            </a:pPr>
            <a:r>
              <a:rPr lang="en-US" sz="4308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as per the constitution right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640113" y="4537538"/>
            <a:ext cx="6356060" cy="1775830"/>
            <a:chOff x="0" y="0"/>
            <a:chExt cx="1800607" cy="50307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800607" cy="503074"/>
            </a:xfrm>
            <a:custGeom>
              <a:avLst/>
              <a:gdLst/>
              <a:ahLst/>
              <a:cxnLst/>
              <a:rect l="l" t="t" r="r" b="b"/>
              <a:pathLst>
                <a:path w="1800607" h="503074">
                  <a:moveTo>
                    <a:pt x="0" y="0"/>
                  </a:moveTo>
                  <a:lnTo>
                    <a:pt x="1800607" y="0"/>
                  </a:lnTo>
                  <a:lnTo>
                    <a:pt x="1800607" y="503074"/>
                  </a:lnTo>
                  <a:lnTo>
                    <a:pt x="0" y="503074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800607" cy="5411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83764" y="4679111"/>
            <a:ext cx="6052415" cy="141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6"/>
              </a:lnSpc>
              <a:spcBef>
                <a:spcPct val="0"/>
              </a:spcBef>
            </a:pPr>
            <a:r>
              <a:rPr lang="en-US" sz="4104" b="1" spc="-110" dirty="0">
                <a:solidFill>
                  <a:srgbClr val="003C7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Directly approach the Hon’ble High Court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065150" y="9744075"/>
            <a:ext cx="4983544" cy="36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5"/>
              </a:lnSpc>
              <a:spcBef>
                <a:spcPct val="0"/>
              </a:spcBef>
            </a:pPr>
            <a:r>
              <a:rPr lang="en-US" sz="2175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PRESENTED BY: RAJAT AGRAWAL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2230348"/>
            <a:chOff x="0" y="0"/>
            <a:chExt cx="4816593" cy="5874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587417"/>
            </a:xfrm>
            <a:custGeom>
              <a:avLst/>
              <a:gdLst/>
              <a:ahLst/>
              <a:cxnLst/>
              <a:rect l="l" t="t" r="r" b="b"/>
              <a:pathLst>
                <a:path w="4816592" h="587417">
                  <a:moveTo>
                    <a:pt x="0" y="0"/>
                  </a:moveTo>
                  <a:lnTo>
                    <a:pt x="4816592" y="0"/>
                  </a:lnTo>
                  <a:lnTo>
                    <a:pt x="4816592" y="587417"/>
                  </a:lnTo>
                  <a:lnTo>
                    <a:pt x="0" y="587417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6255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037368" y="6824898"/>
            <a:ext cx="6667331" cy="2433401"/>
          </a:xfrm>
          <a:custGeom>
            <a:avLst/>
            <a:gdLst/>
            <a:ahLst/>
            <a:cxnLst/>
            <a:rect l="l" t="t" r="r" b="b"/>
            <a:pathLst>
              <a:path w="6667331" h="2433401">
                <a:moveTo>
                  <a:pt x="0" y="0"/>
                </a:moveTo>
                <a:lnTo>
                  <a:pt x="6667331" y="0"/>
                </a:lnTo>
                <a:lnTo>
                  <a:pt x="6667331" y="2433401"/>
                </a:lnTo>
                <a:lnTo>
                  <a:pt x="0" y="24334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>
            <a:off x="470815" y="6824898"/>
            <a:ext cx="1566552" cy="2433402"/>
          </a:xfrm>
          <a:custGeom>
            <a:avLst/>
            <a:gdLst/>
            <a:ahLst/>
            <a:cxnLst/>
            <a:rect l="l" t="t" r="r" b="b"/>
            <a:pathLst>
              <a:path w="1566552" h="2433402">
                <a:moveTo>
                  <a:pt x="0" y="0"/>
                </a:moveTo>
                <a:lnTo>
                  <a:pt x="1566552" y="0"/>
                </a:lnTo>
                <a:lnTo>
                  <a:pt x="1566552" y="2433402"/>
                </a:lnTo>
                <a:lnTo>
                  <a:pt x="0" y="24334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Freeform 8"/>
          <p:cNvSpPr/>
          <p:nvPr/>
        </p:nvSpPr>
        <p:spPr>
          <a:xfrm>
            <a:off x="721323" y="7138306"/>
            <a:ext cx="1081865" cy="1171166"/>
          </a:xfrm>
          <a:custGeom>
            <a:avLst/>
            <a:gdLst/>
            <a:ahLst/>
            <a:cxnLst/>
            <a:rect l="l" t="t" r="r" b="b"/>
            <a:pathLst>
              <a:path w="1081865" h="1171166">
                <a:moveTo>
                  <a:pt x="0" y="0"/>
                </a:moveTo>
                <a:lnTo>
                  <a:pt x="1081865" y="0"/>
                </a:lnTo>
                <a:lnTo>
                  <a:pt x="1081865" y="1171166"/>
                </a:lnTo>
                <a:lnTo>
                  <a:pt x="0" y="11711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203" b="-203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9" name="Group 9"/>
          <p:cNvGrpSpPr/>
          <p:nvPr/>
        </p:nvGrpSpPr>
        <p:grpSpPr>
          <a:xfrm>
            <a:off x="2381225" y="7223004"/>
            <a:ext cx="5797364" cy="1869760"/>
            <a:chOff x="0" y="0"/>
            <a:chExt cx="7813780" cy="252009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813780" cy="2520092"/>
            </a:xfrm>
            <a:custGeom>
              <a:avLst/>
              <a:gdLst/>
              <a:ahLst/>
              <a:cxnLst/>
              <a:rect l="l" t="t" r="r" b="b"/>
              <a:pathLst>
                <a:path w="7813780" h="2520092">
                  <a:moveTo>
                    <a:pt x="0" y="0"/>
                  </a:moveTo>
                  <a:lnTo>
                    <a:pt x="7813780" y="0"/>
                  </a:lnTo>
                  <a:lnTo>
                    <a:pt x="7813780" y="2520092"/>
                  </a:lnTo>
                  <a:lnTo>
                    <a:pt x="0" y="25200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7813780" cy="253914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249"/>
                </a:lnSpc>
              </a:pPr>
              <a:r>
                <a:rPr lang="en-US" sz="3399" b="1">
                  <a:solidFill>
                    <a:srgbClr val="383838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Irritates AO → creates a negative impression about his assessee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D3202E3-CCD8-7847-94DF-DA580E9E3B7B}"/>
              </a:ext>
            </a:extLst>
          </p:cNvPr>
          <p:cNvGrpSpPr/>
          <p:nvPr/>
        </p:nvGrpSpPr>
        <p:grpSpPr>
          <a:xfrm>
            <a:off x="470815" y="2735173"/>
            <a:ext cx="8233884" cy="1922997"/>
            <a:chOff x="470815" y="2735173"/>
            <a:chExt cx="8233884" cy="1922997"/>
          </a:xfrm>
        </p:grpSpPr>
        <p:sp>
          <p:nvSpPr>
            <p:cNvPr id="12" name="Freeform 12"/>
            <p:cNvSpPr/>
            <p:nvPr/>
          </p:nvSpPr>
          <p:spPr>
            <a:xfrm>
              <a:off x="2037368" y="2735173"/>
              <a:ext cx="6667331" cy="1922997"/>
            </a:xfrm>
            <a:custGeom>
              <a:avLst/>
              <a:gdLst/>
              <a:ahLst/>
              <a:cxnLst/>
              <a:rect l="l" t="t" r="r" b="b"/>
              <a:pathLst>
                <a:path w="6667331" h="1922997">
                  <a:moveTo>
                    <a:pt x="0" y="0"/>
                  </a:moveTo>
                  <a:lnTo>
                    <a:pt x="6667331" y="0"/>
                  </a:lnTo>
                  <a:lnTo>
                    <a:pt x="6667331" y="1922997"/>
                  </a:lnTo>
                  <a:lnTo>
                    <a:pt x="0" y="1922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470815" y="2735173"/>
              <a:ext cx="1566552" cy="1922997"/>
            </a:xfrm>
            <a:custGeom>
              <a:avLst/>
              <a:gdLst/>
              <a:ahLst/>
              <a:cxnLst/>
              <a:rect l="l" t="t" r="r" b="b"/>
              <a:pathLst>
                <a:path w="1566552" h="1922997">
                  <a:moveTo>
                    <a:pt x="0" y="0"/>
                  </a:moveTo>
                  <a:lnTo>
                    <a:pt x="1566552" y="0"/>
                  </a:lnTo>
                  <a:lnTo>
                    <a:pt x="1566552" y="1922997"/>
                  </a:lnTo>
                  <a:lnTo>
                    <a:pt x="0" y="1922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813018" y="3278975"/>
              <a:ext cx="898476" cy="1026496"/>
            </a:xfrm>
            <a:custGeom>
              <a:avLst/>
              <a:gdLst/>
              <a:ahLst/>
              <a:cxnLst/>
              <a:rect l="l" t="t" r="r" b="b"/>
              <a:pathLst>
                <a:path w="898476" h="1026496">
                  <a:moveTo>
                    <a:pt x="0" y="0"/>
                  </a:moveTo>
                  <a:lnTo>
                    <a:pt x="898475" y="0"/>
                  </a:lnTo>
                  <a:lnTo>
                    <a:pt x="898475" y="1026495"/>
                  </a:lnTo>
                  <a:lnTo>
                    <a:pt x="0" y="10264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-8696" r="-8696"/>
              </a:stretch>
            </a:blipFill>
          </p:spPr>
          <p:txBody>
            <a:bodyPr/>
            <a:lstStyle/>
            <a:p>
              <a:endParaRPr lang="en-IN"/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2381225" y="3135256"/>
              <a:ext cx="6250038" cy="1442128"/>
              <a:chOff x="0" y="0"/>
              <a:chExt cx="8423901" cy="194372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423901" cy="1943723"/>
              </a:xfrm>
              <a:custGeom>
                <a:avLst/>
                <a:gdLst/>
                <a:ahLst/>
                <a:cxnLst/>
                <a:rect l="l" t="t" r="r" b="b"/>
                <a:pathLst>
                  <a:path w="8423901" h="1943723">
                    <a:moveTo>
                      <a:pt x="0" y="0"/>
                    </a:moveTo>
                    <a:lnTo>
                      <a:pt x="8423901" y="0"/>
                    </a:lnTo>
                    <a:lnTo>
                      <a:pt x="8423901" y="1943723"/>
                    </a:lnTo>
                    <a:lnTo>
                      <a:pt x="0" y="1943723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19050"/>
                <a:ext cx="8423901" cy="1962773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algn="l">
                  <a:lnSpc>
                    <a:spcPts val="4249"/>
                  </a:lnSpc>
                </a:pPr>
                <a:r>
                  <a:rPr lang="en-US" sz="3399" b="1">
                    <a:solidFill>
                      <a:srgbClr val="383838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keep on taking adjournments</a:t>
                </a: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E0F4946-152B-E143-8132-C5ABE2CE257C}"/>
              </a:ext>
            </a:extLst>
          </p:cNvPr>
          <p:cNvGrpSpPr/>
          <p:nvPr/>
        </p:nvGrpSpPr>
        <p:grpSpPr>
          <a:xfrm>
            <a:off x="478980" y="4810806"/>
            <a:ext cx="8225719" cy="1855030"/>
            <a:chOff x="478980" y="4810806"/>
            <a:chExt cx="8225719" cy="1855030"/>
          </a:xfrm>
        </p:grpSpPr>
        <p:sp>
          <p:nvSpPr>
            <p:cNvPr id="18" name="Freeform 18"/>
            <p:cNvSpPr/>
            <p:nvPr/>
          </p:nvSpPr>
          <p:spPr>
            <a:xfrm>
              <a:off x="2037368" y="4810806"/>
              <a:ext cx="6667331" cy="1855030"/>
            </a:xfrm>
            <a:custGeom>
              <a:avLst/>
              <a:gdLst/>
              <a:ahLst/>
              <a:cxnLst/>
              <a:rect l="l" t="t" r="r" b="b"/>
              <a:pathLst>
                <a:path w="6667331" h="1855030">
                  <a:moveTo>
                    <a:pt x="0" y="0"/>
                  </a:moveTo>
                  <a:lnTo>
                    <a:pt x="6667331" y="0"/>
                  </a:lnTo>
                  <a:lnTo>
                    <a:pt x="6667331" y="1855029"/>
                  </a:lnTo>
                  <a:lnTo>
                    <a:pt x="0" y="1855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F91A567-60A6-C046-8D91-A341FC652492}"/>
                </a:ext>
              </a:extLst>
            </p:cNvPr>
            <p:cNvGrpSpPr/>
            <p:nvPr/>
          </p:nvGrpSpPr>
          <p:grpSpPr>
            <a:xfrm>
              <a:off x="478980" y="4810806"/>
              <a:ext cx="7699609" cy="1855030"/>
              <a:chOff x="478980" y="4810806"/>
              <a:chExt cx="7699609" cy="185503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478980" y="4810806"/>
                <a:ext cx="1566552" cy="1855030"/>
              </a:xfrm>
              <a:custGeom>
                <a:avLst/>
                <a:gdLst/>
                <a:ahLst/>
                <a:cxnLst/>
                <a:rect l="l" t="t" r="r" b="b"/>
                <a:pathLst>
                  <a:path w="1566552" h="1855030">
                    <a:moveTo>
                      <a:pt x="0" y="0"/>
                    </a:moveTo>
                    <a:lnTo>
                      <a:pt x="1566552" y="0"/>
                    </a:lnTo>
                    <a:lnTo>
                      <a:pt x="1566552" y="1855029"/>
                    </a:lnTo>
                    <a:lnTo>
                      <a:pt x="0" y="185502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665890" y="5156439"/>
                <a:ext cx="1192732" cy="1348111"/>
              </a:xfrm>
              <a:custGeom>
                <a:avLst/>
                <a:gdLst/>
                <a:ahLst/>
                <a:cxnLst/>
                <a:rect l="l" t="t" r="r" b="b"/>
                <a:pathLst>
                  <a:path w="1192732" h="1348111">
                    <a:moveTo>
                      <a:pt x="0" y="0"/>
                    </a:moveTo>
                    <a:lnTo>
                      <a:pt x="1192731" y="0"/>
                    </a:lnTo>
                    <a:lnTo>
                      <a:pt x="1192731" y="1348111"/>
                    </a:lnTo>
                    <a:lnTo>
                      <a:pt x="0" y="134811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9">
                  <a:extLs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tretch>
                  <a:fillRect l="-6121" r="-6121"/>
                </a:stretch>
              </a:blipFill>
            </p:spPr>
            <p:txBody>
              <a:bodyPr/>
              <a:lstStyle/>
              <a:p>
                <a:endParaRPr lang="en-IN"/>
              </a:p>
            </p:txBody>
          </p:sp>
          <p:grpSp>
            <p:nvGrpSpPr>
              <p:cNvPr id="21" name="Group 21"/>
              <p:cNvGrpSpPr/>
              <p:nvPr/>
            </p:nvGrpSpPr>
            <p:grpSpPr>
              <a:xfrm>
                <a:off x="2381225" y="5143037"/>
                <a:ext cx="5797364" cy="1428511"/>
                <a:chOff x="0" y="0"/>
                <a:chExt cx="7813780" cy="1925370"/>
              </a:xfrm>
            </p:grpSpPr>
            <p:sp>
              <p:nvSpPr>
                <p:cNvPr id="22" name="Freeform 22"/>
                <p:cNvSpPr/>
                <p:nvPr/>
              </p:nvSpPr>
              <p:spPr>
                <a:xfrm>
                  <a:off x="0" y="0"/>
                  <a:ext cx="7813780" cy="1925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13780" h="1925370">
                      <a:moveTo>
                        <a:pt x="0" y="0"/>
                      </a:moveTo>
                      <a:lnTo>
                        <a:pt x="7813780" y="0"/>
                      </a:lnTo>
                      <a:lnTo>
                        <a:pt x="7813780" y="1925370"/>
                      </a:lnTo>
                      <a:lnTo>
                        <a:pt x="0" y="1925370"/>
                      </a:ln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23" name="TextBox 23"/>
                <p:cNvSpPr txBox="1"/>
                <p:nvPr/>
              </p:nvSpPr>
              <p:spPr>
                <a:xfrm>
                  <a:off x="0" y="19050"/>
                  <a:ext cx="7813780" cy="1906320"/>
                </a:xfrm>
                <a:prstGeom prst="rect">
                  <a:avLst/>
                </a:prstGeom>
              </p:spPr>
              <p:txBody>
                <a:bodyPr lIns="0" tIns="0" rIns="0" bIns="0" rtlCol="0" anchor="t"/>
                <a:lstStyle/>
                <a:p>
                  <a:pPr algn="l">
                    <a:lnSpc>
                      <a:spcPts val="3863"/>
                    </a:lnSpc>
                  </a:pPr>
                  <a:r>
                    <a:rPr lang="en-US" sz="3399" b="1" dirty="0">
                      <a:solidFill>
                        <a:srgbClr val="383838"/>
                      </a:solidFill>
                      <a:latin typeface="Montserrat Bold"/>
                      <a:ea typeface="Montserrat Bold"/>
                      <a:cs typeface="Montserrat Bold"/>
                      <a:sym typeface="Montserrat Bold"/>
                    </a:rPr>
                    <a:t>Give information on a piecemeal basis</a:t>
                  </a:r>
                </a:p>
              </p:txBody>
            </p:sp>
          </p:grpSp>
        </p:grpSp>
      </p:grpSp>
      <p:sp>
        <p:nvSpPr>
          <p:cNvPr id="24" name="Freeform 24"/>
          <p:cNvSpPr/>
          <p:nvPr/>
        </p:nvSpPr>
        <p:spPr>
          <a:xfrm>
            <a:off x="10509377" y="3278975"/>
            <a:ext cx="7299644" cy="2221096"/>
          </a:xfrm>
          <a:custGeom>
            <a:avLst/>
            <a:gdLst/>
            <a:ahLst/>
            <a:cxnLst/>
            <a:rect l="l" t="t" r="r" b="b"/>
            <a:pathLst>
              <a:path w="7299644" h="2221096">
                <a:moveTo>
                  <a:pt x="0" y="0"/>
                </a:moveTo>
                <a:lnTo>
                  <a:pt x="7299644" y="0"/>
                </a:lnTo>
                <a:lnTo>
                  <a:pt x="7299644" y="2221096"/>
                </a:lnTo>
                <a:lnTo>
                  <a:pt x="0" y="222109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25" name="Freeform 25"/>
          <p:cNvSpPr/>
          <p:nvPr/>
        </p:nvSpPr>
        <p:spPr>
          <a:xfrm>
            <a:off x="8942824" y="3278975"/>
            <a:ext cx="1566552" cy="2221096"/>
          </a:xfrm>
          <a:custGeom>
            <a:avLst/>
            <a:gdLst/>
            <a:ahLst/>
            <a:cxnLst/>
            <a:rect l="l" t="t" r="r" b="b"/>
            <a:pathLst>
              <a:path w="1566552" h="2221096">
                <a:moveTo>
                  <a:pt x="0" y="0"/>
                </a:moveTo>
                <a:lnTo>
                  <a:pt x="1566552" y="0"/>
                </a:lnTo>
                <a:lnTo>
                  <a:pt x="1566552" y="2221096"/>
                </a:lnTo>
                <a:lnTo>
                  <a:pt x="0" y="222109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26" name="Freeform 26"/>
          <p:cNvSpPr/>
          <p:nvPr/>
        </p:nvSpPr>
        <p:spPr>
          <a:xfrm>
            <a:off x="9242402" y="3696671"/>
            <a:ext cx="376292" cy="319379"/>
          </a:xfrm>
          <a:custGeom>
            <a:avLst/>
            <a:gdLst/>
            <a:ahLst/>
            <a:cxnLst/>
            <a:rect l="l" t="t" r="r" b="b"/>
            <a:pathLst>
              <a:path w="376292" h="319379">
                <a:moveTo>
                  <a:pt x="0" y="0"/>
                </a:moveTo>
                <a:lnTo>
                  <a:pt x="376293" y="0"/>
                </a:lnTo>
                <a:lnTo>
                  <a:pt x="376293" y="319379"/>
                </a:lnTo>
                <a:lnTo>
                  <a:pt x="0" y="31937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-925" r="-925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27" name="Freeform 27"/>
          <p:cNvSpPr/>
          <p:nvPr/>
        </p:nvSpPr>
        <p:spPr>
          <a:xfrm>
            <a:off x="9890419" y="3696671"/>
            <a:ext cx="319379" cy="319379"/>
          </a:xfrm>
          <a:custGeom>
            <a:avLst/>
            <a:gdLst/>
            <a:ahLst/>
            <a:cxnLst/>
            <a:rect l="l" t="t" r="r" b="b"/>
            <a:pathLst>
              <a:path w="319379" h="319379">
                <a:moveTo>
                  <a:pt x="0" y="0"/>
                </a:moveTo>
                <a:lnTo>
                  <a:pt x="319378" y="0"/>
                </a:lnTo>
                <a:lnTo>
                  <a:pt x="319378" y="319379"/>
                </a:lnTo>
                <a:lnTo>
                  <a:pt x="0" y="31937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28" name="Group 28"/>
          <p:cNvGrpSpPr/>
          <p:nvPr/>
        </p:nvGrpSpPr>
        <p:grpSpPr>
          <a:xfrm>
            <a:off x="10785054" y="3696671"/>
            <a:ext cx="6250038" cy="1242291"/>
            <a:chOff x="0" y="0"/>
            <a:chExt cx="8423901" cy="1674379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423901" cy="1674379"/>
            </a:xfrm>
            <a:custGeom>
              <a:avLst/>
              <a:gdLst/>
              <a:ahLst/>
              <a:cxnLst/>
              <a:rect l="l" t="t" r="r" b="b"/>
              <a:pathLst>
                <a:path w="8423901" h="1674379">
                  <a:moveTo>
                    <a:pt x="0" y="0"/>
                  </a:moveTo>
                  <a:lnTo>
                    <a:pt x="8423901" y="0"/>
                  </a:lnTo>
                  <a:lnTo>
                    <a:pt x="8423901" y="1674379"/>
                  </a:lnTo>
                  <a:lnTo>
                    <a:pt x="0" y="167437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19050"/>
              <a:ext cx="8423901" cy="169342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249"/>
                </a:lnSpc>
              </a:pPr>
              <a:r>
                <a:rPr lang="en-US" sz="3399" b="1">
                  <a:solidFill>
                    <a:srgbClr val="383838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Don’t see AO as Devil and provide replies asap. 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0509377" y="5709518"/>
            <a:ext cx="7307808" cy="3196289"/>
          </a:xfrm>
          <a:custGeom>
            <a:avLst/>
            <a:gdLst/>
            <a:ahLst/>
            <a:cxnLst/>
            <a:rect l="l" t="t" r="r" b="b"/>
            <a:pathLst>
              <a:path w="7307808" h="3196289">
                <a:moveTo>
                  <a:pt x="0" y="0"/>
                </a:moveTo>
                <a:lnTo>
                  <a:pt x="7307808" y="0"/>
                </a:lnTo>
                <a:lnTo>
                  <a:pt x="7307808" y="3196290"/>
                </a:lnTo>
                <a:lnTo>
                  <a:pt x="0" y="319629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2" name="Freeform 32"/>
          <p:cNvSpPr/>
          <p:nvPr/>
        </p:nvSpPr>
        <p:spPr>
          <a:xfrm>
            <a:off x="8950989" y="5709518"/>
            <a:ext cx="1566552" cy="3196291"/>
          </a:xfrm>
          <a:custGeom>
            <a:avLst/>
            <a:gdLst/>
            <a:ahLst/>
            <a:cxnLst/>
            <a:rect l="l" t="t" r="r" b="b"/>
            <a:pathLst>
              <a:path w="1566552" h="3196291">
                <a:moveTo>
                  <a:pt x="0" y="0"/>
                </a:moveTo>
                <a:lnTo>
                  <a:pt x="1566552" y="0"/>
                </a:lnTo>
                <a:lnTo>
                  <a:pt x="1566552" y="3196291"/>
                </a:lnTo>
                <a:lnTo>
                  <a:pt x="0" y="319629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3" name="Freeform 33"/>
          <p:cNvSpPr/>
          <p:nvPr/>
        </p:nvSpPr>
        <p:spPr>
          <a:xfrm>
            <a:off x="9224216" y="6072957"/>
            <a:ext cx="951974" cy="1619418"/>
          </a:xfrm>
          <a:custGeom>
            <a:avLst/>
            <a:gdLst/>
            <a:ahLst/>
            <a:cxnLst/>
            <a:rect l="l" t="t" r="r" b="b"/>
            <a:pathLst>
              <a:path w="951974" h="1619418">
                <a:moveTo>
                  <a:pt x="0" y="0"/>
                </a:moveTo>
                <a:lnTo>
                  <a:pt x="951974" y="0"/>
                </a:lnTo>
                <a:lnTo>
                  <a:pt x="951974" y="1619418"/>
                </a:lnTo>
                <a:lnTo>
                  <a:pt x="0" y="1619418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 l="-18736" r="-18736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4" name="Group 34"/>
          <p:cNvGrpSpPr/>
          <p:nvPr/>
        </p:nvGrpSpPr>
        <p:grpSpPr>
          <a:xfrm>
            <a:off x="10785054" y="6179020"/>
            <a:ext cx="6825189" cy="2504071"/>
            <a:chOff x="0" y="0"/>
            <a:chExt cx="9199099" cy="3375027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9199099" cy="3375027"/>
            </a:xfrm>
            <a:custGeom>
              <a:avLst/>
              <a:gdLst/>
              <a:ahLst/>
              <a:cxnLst/>
              <a:rect l="l" t="t" r="r" b="b"/>
              <a:pathLst>
                <a:path w="9199099" h="3375027">
                  <a:moveTo>
                    <a:pt x="0" y="0"/>
                  </a:moveTo>
                  <a:lnTo>
                    <a:pt x="9199099" y="0"/>
                  </a:lnTo>
                  <a:lnTo>
                    <a:pt x="9199099" y="3375027"/>
                  </a:lnTo>
                  <a:lnTo>
                    <a:pt x="0" y="337502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19050"/>
              <a:ext cx="9199099" cy="339407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249"/>
                </a:lnSpc>
              </a:pPr>
              <a:r>
                <a:rPr lang="en-US" sz="3399" b="1">
                  <a:solidFill>
                    <a:srgbClr val="383838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Faceless era → timely and structured compliance  helps in getting favorable orders.</a:t>
              </a:r>
            </a:p>
          </p:txBody>
        </p:sp>
      </p:grpSp>
      <p:sp>
        <p:nvSpPr>
          <p:cNvPr id="37" name="Freeform 37"/>
          <p:cNvSpPr/>
          <p:nvPr/>
        </p:nvSpPr>
        <p:spPr>
          <a:xfrm>
            <a:off x="2256673" y="403558"/>
            <a:ext cx="1370801" cy="1370801"/>
          </a:xfrm>
          <a:custGeom>
            <a:avLst/>
            <a:gdLst/>
            <a:ahLst/>
            <a:cxnLst/>
            <a:rect l="l" t="t" r="r" b="b"/>
            <a:pathLst>
              <a:path w="1370801" h="1370801">
                <a:moveTo>
                  <a:pt x="0" y="0"/>
                </a:moveTo>
                <a:lnTo>
                  <a:pt x="1370801" y="0"/>
                </a:lnTo>
                <a:lnTo>
                  <a:pt x="1370801" y="1370801"/>
                </a:lnTo>
                <a:lnTo>
                  <a:pt x="0" y="1370801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8" name="Freeform 38"/>
          <p:cNvSpPr/>
          <p:nvPr/>
        </p:nvSpPr>
        <p:spPr>
          <a:xfrm>
            <a:off x="9425478" y="4030226"/>
            <a:ext cx="549451" cy="1255888"/>
          </a:xfrm>
          <a:custGeom>
            <a:avLst/>
            <a:gdLst/>
            <a:ahLst/>
            <a:cxnLst/>
            <a:rect l="l" t="t" r="r" b="b"/>
            <a:pathLst>
              <a:path w="549451" h="1255888">
                <a:moveTo>
                  <a:pt x="0" y="0"/>
                </a:moveTo>
                <a:lnTo>
                  <a:pt x="549451" y="0"/>
                </a:lnTo>
                <a:lnTo>
                  <a:pt x="549451" y="1255888"/>
                </a:lnTo>
                <a:lnTo>
                  <a:pt x="0" y="1255888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9" name="TextBox 39"/>
          <p:cNvSpPr txBox="1"/>
          <p:nvPr/>
        </p:nvSpPr>
        <p:spPr>
          <a:xfrm>
            <a:off x="3759853" y="308308"/>
            <a:ext cx="11639761" cy="1556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1"/>
              </a:lnSpc>
            </a:pPr>
            <a:r>
              <a:rPr lang="en-US" sz="4906" dirty="0">
                <a:solidFill>
                  <a:srgbClr val="383838"/>
                </a:solidFill>
                <a:latin typeface="Anton"/>
                <a:ea typeface="Anton"/>
                <a:cs typeface="Anton"/>
                <a:sym typeface="Anton"/>
              </a:rPr>
              <a:t>MISTAKE 3 – Let's stop filing incomplete information And let's not procrastinate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3065150" y="9744075"/>
            <a:ext cx="4983544" cy="36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5"/>
              </a:lnSpc>
              <a:spcBef>
                <a:spcPct val="0"/>
              </a:spcBef>
            </a:pPr>
            <a:r>
              <a:rPr lang="en-US" sz="2175" b="1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PRESENTED BY: RAJAT AGRAWAL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3400" y="-6181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N" dirty="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739195"/>
            <a:chOff x="0" y="0"/>
            <a:chExt cx="4816593" cy="4580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58060"/>
            </a:xfrm>
            <a:custGeom>
              <a:avLst/>
              <a:gdLst/>
              <a:ahLst/>
              <a:cxnLst/>
              <a:rect l="l" t="t" r="r" b="b"/>
              <a:pathLst>
                <a:path w="4816592" h="458060">
                  <a:moveTo>
                    <a:pt x="0" y="0"/>
                  </a:moveTo>
                  <a:lnTo>
                    <a:pt x="4816592" y="0"/>
                  </a:lnTo>
                  <a:lnTo>
                    <a:pt x="4816592" y="458060"/>
                  </a:lnTo>
                  <a:lnTo>
                    <a:pt x="0" y="458060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496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764784" y="281944"/>
            <a:ext cx="1175307" cy="1175307"/>
          </a:xfrm>
          <a:custGeom>
            <a:avLst/>
            <a:gdLst/>
            <a:ahLst/>
            <a:cxnLst/>
            <a:rect l="l" t="t" r="r" b="b"/>
            <a:pathLst>
              <a:path w="1175307" h="1175307">
                <a:moveTo>
                  <a:pt x="0" y="0"/>
                </a:moveTo>
                <a:lnTo>
                  <a:pt x="1175307" y="0"/>
                </a:lnTo>
                <a:lnTo>
                  <a:pt x="1175307" y="1175307"/>
                </a:lnTo>
                <a:lnTo>
                  <a:pt x="0" y="1175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TextBox 7"/>
          <p:cNvSpPr txBox="1"/>
          <p:nvPr/>
        </p:nvSpPr>
        <p:spPr>
          <a:xfrm>
            <a:off x="3034919" y="458019"/>
            <a:ext cx="14033442" cy="785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1"/>
              </a:lnSpc>
            </a:pPr>
            <a:r>
              <a:rPr lang="en-US" sz="4906" dirty="0">
                <a:solidFill>
                  <a:srgbClr val="383838"/>
                </a:solidFill>
                <a:latin typeface="Anton"/>
                <a:ea typeface="Anton"/>
                <a:cs typeface="Anton"/>
                <a:sym typeface="Anton"/>
              </a:rPr>
              <a:t>MISTAKE 4 - Filing replies without any structured format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B013B8-D06D-DA4F-A190-A57ABFACA435}"/>
              </a:ext>
            </a:extLst>
          </p:cNvPr>
          <p:cNvGrpSpPr/>
          <p:nvPr/>
        </p:nvGrpSpPr>
        <p:grpSpPr>
          <a:xfrm>
            <a:off x="2157475" y="2808856"/>
            <a:ext cx="13973050" cy="1849014"/>
            <a:chOff x="2157475" y="2808856"/>
            <a:chExt cx="13973050" cy="1849014"/>
          </a:xfrm>
        </p:grpSpPr>
        <p:sp>
          <p:nvSpPr>
            <p:cNvPr id="8" name="Freeform 8"/>
            <p:cNvSpPr/>
            <p:nvPr/>
          </p:nvSpPr>
          <p:spPr>
            <a:xfrm>
              <a:off x="2157475" y="2808856"/>
              <a:ext cx="1758269" cy="1849014"/>
            </a:xfrm>
            <a:custGeom>
              <a:avLst/>
              <a:gdLst/>
              <a:ahLst/>
              <a:cxnLst/>
              <a:rect l="l" t="t" r="r" b="b"/>
              <a:pathLst>
                <a:path w="1758269" h="1849014">
                  <a:moveTo>
                    <a:pt x="0" y="0"/>
                  </a:moveTo>
                  <a:lnTo>
                    <a:pt x="1758269" y="0"/>
                  </a:lnTo>
                  <a:lnTo>
                    <a:pt x="1758269" y="1849014"/>
                  </a:lnTo>
                  <a:lnTo>
                    <a:pt x="0" y="1849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sp>
          <p:nvSpPr>
            <p:cNvPr id="9" name="Freeform 9"/>
            <p:cNvSpPr/>
            <p:nvPr/>
          </p:nvSpPr>
          <p:spPr>
            <a:xfrm>
              <a:off x="2561569" y="3253062"/>
              <a:ext cx="968410" cy="1144354"/>
            </a:xfrm>
            <a:custGeom>
              <a:avLst/>
              <a:gdLst/>
              <a:ahLst/>
              <a:cxnLst/>
              <a:rect l="l" t="t" r="r" b="b"/>
              <a:pathLst>
                <a:path w="968410" h="1144354">
                  <a:moveTo>
                    <a:pt x="0" y="0"/>
                  </a:moveTo>
                  <a:lnTo>
                    <a:pt x="968410" y="0"/>
                  </a:lnTo>
                  <a:lnTo>
                    <a:pt x="968410" y="1144354"/>
                  </a:lnTo>
                  <a:lnTo>
                    <a:pt x="0" y="1144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194" b="-194"/>
              </a:stretch>
            </a:blipFill>
          </p:spPr>
          <p:txBody>
            <a:bodyPr/>
            <a:lstStyle/>
            <a:p>
              <a:endParaRPr lang="en-IN"/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3924908" y="3002568"/>
              <a:ext cx="12205617" cy="1655302"/>
              <a:chOff x="0" y="0"/>
              <a:chExt cx="3214648" cy="43596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3214648" cy="435964"/>
              </a:xfrm>
              <a:custGeom>
                <a:avLst/>
                <a:gdLst/>
                <a:ahLst/>
                <a:cxnLst/>
                <a:rect l="l" t="t" r="r" b="b"/>
                <a:pathLst>
                  <a:path w="3214648" h="435964">
                    <a:moveTo>
                      <a:pt x="0" y="0"/>
                    </a:moveTo>
                    <a:lnTo>
                      <a:pt x="3214648" y="0"/>
                    </a:lnTo>
                    <a:lnTo>
                      <a:pt x="3214648" y="435964"/>
                    </a:lnTo>
                    <a:lnTo>
                      <a:pt x="0" y="43596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3214648" cy="474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470274" y="3181247"/>
              <a:ext cx="10781554" cy="1242291"/>
              <a:chOff x="0" y="0"/>
              <a:chExt cx="14531551" cy="167437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4531552" cy="1674379"/>
              </a:xfrm>
              <a:custGeom>
                <a:avLst/>
                <a:gdLst/>
                <a:ahLst/>
                <a:cxnLst/>
                <a:rect l="l" t="t" r="r" b="b"/>
                <a:pathLst>
                  <a:path w="14531552" h="1674379">
                    <a:moveTo>
                      <a:pt x="0" y="0"/>
                    </a:moveTo>
                    <a:lnTo>
                      <a:pt x="14531552" y="0"/>
                    </a:lnTo>
                    <a:lnTo>
                      <a:pt x="14531552" y="1674379"/>
                    </a:lnTo>
                    <a:lnTo>
                      <a:pt x="0" y="1674379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19050"/>
                <a:ext cx="14531551" cy="1693429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algn="l">
                  <a:lnSpc>
                    <a:spcPts val="4249"/>
                  </a:lnSpc>
                </a:pPr>
                <a:r>
                  <a:rPr lang="en-US" sz="3399" b="1" dirty="0">
                    <a:solidFill>
                      <a:srgbClr val="383838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Submission should be divided into proper paragraphs.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9B7BC65-99FF-594C-9F99-E18A8F9EA9D3}"/>
              </a:ext>
            </a:extLst>
          </p:cNvPr>
          <p:cNvGrpSpPr/>
          <p:nvPr/>
        </p:nvGrpSpPr>
        <p:grpSpPr>
          <a:xfrm>
            <a:off x="2166639" y="4892949"/>
            <a:ext cx="13963886" cy="1849014"/>
            <a:chOff x="2166639" y="4892949"/>
            <a:chExt cx="13963886" cy="1849014"/>
          </a:xfrm>
        </p:grpSpPr>
        <p:sp>
          <p:nvSpPr>
            <p:cNvPr id="10" name="Freeform 10"/>
            <p:cNvSpPr/>
            <p:nvPr/>
          </p:nvSpPr>
          <p:spPr>
            <a:xfrm>
              <a:off x="2166639" y="4892949"/>
              <a:ext cx="1758269" cy="1849014"/>
            </a:xfrm>
            <a:custGeom>
              <a:avLst/>
              <a:gdLst/>
              <a:ahLst/>
              <a:cxnLst/>
              <a:rect l="l" t="t" r="r" b="b"/>
              <a:pathLst>
                <a:path w="1758269" h="1849014">
                  <a:moveTo>
                    <a:pt x="0" y="0"/>
                  </a:moveTo>
                  <a:lnTo>
                    <a:pt x="1758269" y="0"/>
                  </a:lnTo>
                  <a:lnTo>
                    <a:pt x="1758269" y="1849014"/>
                  </a:lnTo>
                  <a:lnTo>
                    <a:pt x="0" y="1849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960518" y="5283601"/>
              <a:ext cx="170512" cy="1251462"/>
            </a:xfrm>
            <a:custGeom>
              <a:avLst/>
              <a:gdLst/>
              <a:ahLst/>
              <a:cxnLst/>
              <a:rect l="l" t="t" r="r" b="b"/>
              <a:pathLst>
                <a:path w="170512" h="1251462">
                  <a:moveTo>
                    <a:pt x="0" y="0"/>
                  </a:moveTo>
                  <a:lnTo>
                    <a:pt x="170512" y="0"/>
                  </a:lnTo>
                  <a:lnTo>
                    <a:pt x="170512" y="1251462"/>
                  </a:lnTo>
                  <a:lnTo>
                    <a:pt x="0" y="12514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41" r="-41"/>
              </a:stretch>
            </a:blipFill>
          </p:spPr>
          <p:txBody>
            <a:bodyPr/>
            <a:lstStyle/>
            <a:p>
              <a:endParaRPr lang="en-IN"/>
            </a:p>
          </p:txBody>
        </p:sp>
        <p:grpSp>
          <p:nvGrpSpPr>
            <p:cNvPr id="24" name="Group 24"/>
            <p:cNvGrpSpPr/>
            <p:nvPr/>
          </p:nvGrpSpPr>
          <p:grpSpPr>
            <a:xfrm>
              <a:off x="3924908" y="5081681"/>
              <a:ext cx="12205617" cy="1655302"/>
              <a:chOff x="0" y="0"/>
              <a:chExt cx="3214648" cy="43596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3214648" cy="435964"/>
              </a:xfrm>
              <a:custGeom>
                <a:avLst/>
                <a:gdLst/>
                <a:ahLst/>
                <a:cxnLst/>
                <a:rect l="l" t="t" r="r" b="b"/>
                <a:pathLst>
                  <a:path w="3214648" h="435964">
                    <a:moveTo>
                      <a:pt x="0" y="0"/>
                    </a:moveTo>
                    <a:lnTo>
                      <a:pt x="3214648" y="0"/>
                    </a:lnTo>
                    <a:lnTo>
                      <a:pt x="3214648" y="435964"/>
                    </a:lnTo>
                    <a:lnTo>
                      <a:pt x="0" y="43596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3214648" cy="474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4470274" y="5571601"/>
              <a:ext cx="9892596" cy="675462"/>
              <a:chOff x="0" y="0"/>
              <a:chExt cx="13333400" cy="910399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3333400" cy="910399"/>
              </a:xfrm>
              <a:custGeom>
                <a:avLst/>
                <a:gdLst/>
                <a:ahLst/>
                <a:cxnLst/>
                <a:rect l="l" t="t" r="r" b="b"/>
                <a:pathLst>
                  <a:path w="13333400" h="910399">
                    <a:moveTo>
                      <a:pt x="0" y="0"/>
                    </a:moveTo>
                    <a:lnTo>
                      <a:pt x="13333400" y="0"/>
                    </a:lnTo>
                    <a:lnTo>
                      <a:pt x="13333400" y="910399"/>
                    </a:lnTo>
                    <a:lnTo>
                      <a:pt x="0" y="910399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19050"/>
                <a:ext cx="13333400" cy="929449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algn="l">
                  <a:lnSpc>
                    <a:spcPts val="4249"/>
                  </a:lnSpc>
                </a:pPr>
                <a:r>
                  <a:rPr lang="en-US" sz="3399" b="1">
                    <a:solidFill>
                      <a:srgbClr val="383838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Point-wise reply must be numbered</a:t>
                </a: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7736F80-912F-8F4E-B957-752638F643B8}"/>
              </a:ext>
            </a:extLst>
          </p:cNvPr>
          <p:cNvGrpSpPr/>
          <p:nvPr/>
        </p:nvGrpSpPr>
        <p:grpSpPr>
          <a:xfrm>
            <a:off x="2157475" y="6977042"/>
            <a:ext cx="13973050" cy="1849014"/>
            <a:chOff x="2157475" y="6977042"/>
            <a:chExt cx="13973050" cy="1849014"/>
          </a:xfrm>
        </p:grpSpPr>
        <p:grpSp>
          <p:nvGrpSpPr>
            <p:cNvPr id="18" name="Group 18"/>
            <p:cNvGrpSpPr/>
            <p:nvPr/>
          </p:nvGrpSpPr>
          <p:grpSpPr>
            <a:xfrm>
              <a:off x="3924908" y="7160794"/>
              <a:ext cx="12205617" cy="1655302"/>
              <a:chOff x="0" y="0"/>
              <a:chExt cx="3214648" cy="435964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3214648" cy="435964"/>
              </a:xfrm>
              <a:custGeom>
                <a:avLst/>
                <a:gdLst/>
                <a:ahLst/>
                <a:cxnLst/>
                <a:rect l="l" t="t" r="r" b="b"/>
                <a:pathLst>
                  <a:path w="3214648" h="435964">
                    <a:moveTo>
                      <a:pt x="0" y="0"/>
                    </a:moveTo>
                    <a:lnTo>
                      <a:pt x="3214648" y="0"/>
                    </a:lnTo>
                    <a:lnTo>
                      <a:pt x="3214648" y="435964"/>
                    </a:lnTo>
                    <a:lnTo>
                      <a:pt x="0" y="43596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3214648" cy="474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470274" y="7384014"/>
              <a:ext cx="11660251" cy="1208862"/>
              <a:chOff x="0" y="0"/>
              <a:chExt cx="15715873" cy="1629324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5715873" cy="1629324"/>
              </a:xfrm>
              <a:custGeom>
                <a:avLst/>
                <a:gdLst/>
                <a:ahLst/>
                <a:cxnLst/>
                <a:rect l="l" t="t" r="r" b="b"/>
                <a:pathLst>
                  <a:path w="15715873" h="1629324">
                    <a:moveTo>
                      <a:pt x="0" y="0"/>
                    </a:moveTo>
                    <a:lnTo>
                      <a:pt x="15715873" y="0"/>
                    </a:lnTo>
                    <a:lnTo>
                      <a:pt x="15715873" y="1629324"/>
                    </a:lnTo>
                    <a:lnTo>
                      <a:pt x="0" y="1629324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19050"/>
                <a:ext cx="15715873" cy="1648374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algn="l">
                  <a:lnSpc>
                    <a:spcPts val="4249"/>
                  </a:lnSpc>
                </a:pPr>
                <a:r>
                  <a:rPr lang="en-US" sz="3399" b="1">
                    <a:solidFill>
                      <a:srgbClr val="383838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It must be presentable with annexure numbering and page numbering- Making it easy for AO</a:t>
                </a:r>
              </a:p>
            </p:txBody>
          </p:sp>
        </p:grpSp>
        <p:sp>
          <p:nvSpPr>
            <p:cNvPr id="30" name="Freeform 30"/>
            <p:cNvSpPr/>
            <p:nvPr/>
          </p:nvSpPr>
          <p:spPr>
            <a:xfrm>
              <a:off x="2157475" y="6977042"/>
              <a:ext cx="1758269" cy="1849014"/>
            </a:xfrm>
            <a:custGeom>
              <a:avLst/>
              <a:gdLst/>
              <a:ahLst/>
              <a:cxnLst/>
              <a:rect l="l" t="t" r="r" b="b"/>
              <a:pathLst>
                <a:path w="1758269" h="2084094">
                  <a:moveTo>
                    <a:pt x="0" y="0"/>
                  </a:moveTo>
                  <a:lnTo>
                    <a:pt x="1758269" y="0"/>
                  </a:lnTo>
                  <a:lnTo>
                    <a:pt x="1758269" y="2084094"/>
                  </a:lnTo>
                  <a:lnTo>
                    <a:pt x="0" y="2084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2448467" y="7418238"/>
              <a:ext cx="1223954" cy="1223954"/>
            </a:xfrm>
            <a:custGeom>
              <a:avLst/>
              <a:gdLst/>
              <a:ahLst/>
              <a:cxnLst/>
              <a:rect l="l" t="t" r="r" b="b"/>
              <a:pathLst>
                <a:path w="1223954" h="1223954">
                  <a:moveTo>
                    <a:pt x="0" y="0"/>
                  </a:moveTo>
                  <a:lnTo>
                    <a:pt x="1223954" y="0"/>
                  </a:lnTo>
                  <a:lnTo>
                    <a:pt x="1223954" y="1223954"/>
                  </a:lnTo>
                  <a:lnTo>
                    <a:pt x="0" y="1223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t="-3100" b="-3100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181DDEB2-76C1-2ADB-2E36-55F03528C137}"/>
              </a:ext>
            </a:extLst>
          </p:cNvPr>
          <p:cNvSpPr txBox="1"/>
          <p:nvPr/>
        </p:nvSpPr>
        <p:spPr>
          <a:xfrm>
            <a:off x="14173200" y="9576021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PRESENTED BY- RAJAT AGRAWAL</a:t>
            </a:r>
            <a:endParaRPr lang="en-US" dirty="0"/>
          </a:p>
          <a:p>
            <a:endParaRPr lang="en-I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9CE55BD-A1C7-8F44-B80D-95C6D24C0475}"/>
              </a:ext>
            </a:extLst>
          </p:cNvPr>
          <p:cNvGrpSpPr/>
          <p:nvPr/>
        </p:nvGrpSpPr>
        <p:grpSpPr>
          <a:xfrm>
            <a:off x="693011" y="5575526"/>
            <a:ext cx="16886541" cy="1887514"/>
            <a:chOff x="693011" y="5575526"/>
            <a:chExt cx="16886541" cy="1887514"/>
          </a:xfrm>
        </p:grpSpPr>
        <p:sp>
          <p:nvSpPr>
            <p:cNvPr id="5" name="Freeform 5"/>
            <p:cNvSpPr/>
            <p:nvPr/>
          </p:nvSpPr>
          <p:spPr>
            <a:xfrm>
              <a:off x="693011" y="5575526"/>
              <a:ext cx="1758269" cy="1849014"/>
            </a:xfrm>
            <a:custGeom>
              <a:avLst/>
              <a:gdLst/>
              <a:ahLst/>
              <a:cxnLst/>
              <a:rect l="l" t="t" r="r" b="b"/>
              <a:pathLst>
                <a:path w="1758269" h="1849014">
                  <a:moveTo>
                    <a:pt x="0" y="0"/>
                  </a:moveTo>
                  <a:lnTo>
                    <a:pt x="1758269" y="0"/>
                  </a:lnTo>
                  <a:lnTo>
                    <a:pt x="1758269" y="1849014"/>
                  </a:lnTo>
                  <a:lnTo>
                    <a:pt x="0" y="1849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sp>
          <p:nvSpPr>
            <p:cNvPr id="6" name="Freeform 6"/>
            <p:cNvSpPr/>
            <p:nvPr/>
          </p:nvSpPr>
          <p:spPr>
            <a:xfrm>
              <a:off x="1486890" y="5966178"/>
              <a:ext cx="170512" cy="1251462"/>
            </a:xfrm>
            <a:custGeom>
              <a:avLst/>
              <a:gdLst/>
              <a:ahLst/>
              <a:cxnLst/>
              <a:rect l="l" t="t" r="r" b="b"/>
              <a:pathLst>
                <a:path w="170512" h="1251462">
                  <a:moveTo>
                    <a:pt x="0" y="0"/>
                  </a:moveTo>
                  <a:lnTo>
                    <a:pt x="170512" y="0"/>
                  </a:lnTo>
                  <a:lnTo>
                    <a:pt x="170512" y="1251462"/>
                  </a:lnTo>
                  <a:lnTo>
                    <a:pt x="0" y="12514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41" r="-41"/>
              </a:stretch>
            </a:blipFill>
          </p:spPr>
          <p:txBody>
            <a:bodyPr/>
            <a:lstStyle/>
            <a:p>
              <a:endParaRPr lang="en-IN"/>
            </a:p>
          </p:txBody>
        </p:sp>
        <p:grpSp>
          <p:nvGrpSpPr>
            <p:cNvPr id="19" name="Group 19"/>
            <p:cNvGrpSpPr/>
            <p:nvPr/>
          </p:nvGrpSpPr>
          <p:grpSpPr>
            <a:xfrm>
              <a:off x="2451280" y="5764258"/>
              <a:ext cx="15128272" cy="1655302"/>
              <a:chOff x="0" y="0"/>
              <a:chExt cx="3984401" cy="43596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3984401" cy="435964"/>
              </a:xfrm>
              <a:custGeom>
                <a:avLst/>
                <a:gdLst/>
                <a:ahLst/>
                <a:cxnLst/>
                <a:rect l="l" t="t" r="r" b="b"/>
                <a:pathLst>
                  <a:path w="3984401" h="435964">
                    <a:moveTo>
                      <a:pt x="0" y="0"/>
                    </a:moveTo>
                    <a:lnTo>
                      <a:pt x="3984401" y="0"/>
                    </a:lnTo>
                    <a:lnTo>
                      <a:pt x="3984401" y="435964"/>
                    </a:lnTo>
                    <a:lnTo>
                      <a:pt x="0" y="43596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3984401" cy="474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2996646" y="6254178"/>
              <a:ext cx="13727974" cy="1208862"/>
              <a:chOff x="0" y="0"/>
              <a:chExt cx="18502783" cy="162932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8502784" cy="1629324"/>
              </a:xfrm>
              <a:custGeom>
                <a:avLst/>
                <a:gdLst/>
                <a:ahLst/>
                <a:cxnLst/>
                <a:rect l="l" t="t" r="r" b="b"/>
                <a:pathLst>
                  <a:path w="18502784" h="1629324">
                    <a:moveTo>
                      <a:pt x="0" y="0"/>
                    </a:moveTo>
                    <a:lnTo>
                      <a:pt x="18502784" y="0"/>
                    </a:lnTo>
                    <a:lnTo>
                      <a:pt x="18502784" y="1629324"/>
                    </a:lnTo>
                    <a:lnTo>
                      <a:pt x="0" y="1629324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19050"/>
                <a:ext cx="18502783" cy="1648374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algn="l">
                  <a:lnSpc>
                    <a:spcPts val="4249"/>
                  </a:lnSpc>
                </a:pPr>
                <a:r>
                  <a:rPr lang="en-US" sz="3399" b="1">
                    <a:solidFill>
                      <a:srgbClr val="383838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Number all pages — so nothing gets misplaced or ignored.</a:t>
                </a:r>
              </a:p>
              <a:p>
                <a:pPr algn="l">
                  <a:lnSpc>
                    <a:spcPts val="4249"/>
                  </a:lnSpc>
                </a:pPr>
                <a:endParaRPr lang="en-US" sz="3399" b="1">
                  <a:solidFill>
                    <a:srgbClr val="383838"/>
                  </a:solidFill>
                  <a:latin typeface="Montserrat Bold"/>
                  <a:ea typeface="Montserrat Bold"/>
                  <a:cs typeface="Montserrat Bold"/>
                  <a:sym typeface="Montserrat Bold"/>
                </a:endParaRP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873D5D-26B0-7E4C-AB64-CD14AB52D19B}"/>
              </a:ext>
            </a:extLst>
          </p:cNvPr>
          <p:cNvGrpSpPr/>
          <p:nvPr/>
        </p:nvGrpSpPr>
        <p:grpSpPr>
          <a:xfrm>
            <a:off x="683847" y="7533493"/>
            <a:ext cx="16895705" cy="2183458"/>
            <a:chOff x="683847" y="7533493"/>
            <a:chExt cx="16895705" cy="2183458"/>
          </a:xfrm>
        </p:grpSpPr>
        <p:grpSp>
          <p:nvGrpSpPr>
            <p:cNvPr id="13" name="Group 13"/>
            <p:cNvGrpSpPr/>
            <p:nvPr/>
          </p:nvGrpSpPr>
          <p:grpSpPr>
            <a:xfrm>
              <a:off x="2451280" y="7717245"/>
              <a:ext cx="15128272" cy="1655302"/>
              <a:chOff x="0" y="0"/>
              <a:chExt cx="3984401" cy="43596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984401" cy="435964"/>
              </a:xfrm>
              <a:custGeom>
                <a:avLst/>
                <a:gdLst/>
                <a:ahLst/>
                <a:cxnLst/>
                <a:rect l="l" t="t" r="r" b="b"/>
                <a:pathLst>
                  <a:path w="3984401" h="435964">
                    <a:moveTo>
                      <a:pt x="0" y="0"/>
                    </a:moveTo>
                    <a:lnTo>
                      <a:pt x="3984401" y="0"/>
                    </a:lnTo>
                    <a:lnTo>
                      <a:pt x="3984401" y="435964"/>
                    </a:lnTo>
                    <a:lnTo>
                      <a:pt x="0" y="43596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3984401" cy="474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2996646" y="7974689"/>
              <a:ext cx="13727974" cy="1742262"/>
              <a:chOff x="0" y="0"/>
              <a:chExt cx="18502783" cy="2348249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8502784" cy="2348249"/>
              </a:xfrm>
              <a:custGeom>
                <a:avLst/>
                <a:gdLst/>
                <a:ahLst/>
                <a:cxnLst/>
                <a:rect l="l" t="t" r="r" b="b"/>
                <a:pathLst>
                  <a:path w="18502784" h="2348249">
                    <a:moveTo>
                      <a:pt x="0" y="0"/>
                    </a:moveTo>
                    <a:lnTo>
                      <a:pt x="18502784" y="0"/>
                    </a:lnTo>
                    <a:lnTo>
                      <a:pt x="18502784" y="2348249"/>
                    </a:lnTo>
                    <a:lnTo>
                      <a:pt x="0" y="2348249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19050"/>
                <a:ext cx="18502783" cy="2367299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algn="l">
                  <a:lnSpc>
                    <a:spcPts val="4249"/>
                  </a:lnSpc>
                </a:pPr>
                <a:r>
                  <a:rPr lang="en-US" sz="3399" b="1" dirty="0">
                    <a:solidFill>
                      <a:srgbClr val="383838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A well-structured reply helps AO/CIT(A)/ITAT understand the matter and does justice with your case.</a:t>
                </a:r>
              </a:p>
              <a:p>
                <a:pPr algn="l">
                  <a:lnSpc>
                    <a:spcPts val="4249"/>
                  </a:lnSpc>
                </a:pPr>
                <a:endParaRPr lang="en-US" sz="3399" b="1" dirty="0">
                  <a:solidFill>
                    <a:srgbClr val="383838"/>
                  </a:solidFill>
                  <a:latin typeface="Montserrat Bold"/>
                  <a:ea typeface="Montserrat Bold"/>
                  <a:cs typeface="Montserrat Bold"/>
                  <a:sym typeface="Montserrat Bold"/>
                </a:endParaRPr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683847" y="7533493"/>
              <a:ext cx="1758269" cy="2084094"/>
            </a:xfrm>
            <a:custGeom>
              <a:avLst/>
              <a:gdLst/>
              <a:ahLst/>
              <a:cxnLst/>
              <a:rect l="l" t="t" r="r" b="b"/>
              <a:pathLst>
                <a:path w="1758269" h="2084094">
                  <a:moveTo>
                    <a:pt x="0" y="0"/>
                  </a:moveTo>
                  <a:lnTo>
                    <a:pt x="1758269" y="0"/>
                  </a:lnTo>
                  <a:lnTo>
                    <a:pt x="1758269" y="2084094"/>
                  </a:lnTo>
                  <a:lnTo>
                    <a:pt x="0" y="2084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960169" y="8034346"/>
              <a:ext cx="1223954" cy="1223954"/>
            </a:xfrm>
            <a:custGeom>
              <a:avLst/>
              <a:gdLst/>
              <a:ahLst/>
              <a:cxnLst/>
              <a:rect l="l" t="t" r="r" b="b"/>
              <a:pathLst>
                <a:path w="1223954" h="1223954">
                  <a:moveTo>
                    <a:pt x="0" y="0"/>
                  </a:moveTo>
                  <a:lnTo>
                    <a:pt x="1223954" y="0"/>
                  </a:lnTo>
                  <a:lnTo>
                    <a:pt x="1223954" y="1223954"/>
                  </a:lnTo>
                  <a:lnTo>
                    <a:pt x="0" y="1223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t="-3100" b="-3100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83847" y="492233"/>
            <a:ext cx="17107762" cy="1648181"/>
            <a:chOff x="0" y="0"/>
            <a:chExt cx="23058116" cy="222144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3058117" cy="2221444"/>
            </a:xfrm>
            <a:custGeom>
              <a:avLst/>
              <a:gdLst/>
              <a:ahLst/>
              <a:cxnLst/>
              <a:rect l="l" t="t" r="r" b="b"/>
              <a:pathLst>
                <a:path w="23058117" h="2221444">
                  <a:moveTo>
                    <a:pt x="0" y="0"/>
                  </a:moveTo>
                  <a:lnTo>
                    <a:pt x="23058117" y="0"/>
                  </a:lnTo>
                  <a:lnTo>
                    <a:pt x="23058117" y="2221444"/>
                  </a:lnTo>
                  <a:lnTo>
                    <a:pt x="0" y="22214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19050"/>
              <a:ext cx="23058116" cy="224049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000"/>
                </a:lnSpc>
              </a:pPr>
              <a:r>
                <a:rPr lang="en-US" sz="3200" b="1" dirty="0">
                  <a:solidFill>
                    <a:srgbClr val="383838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Many times, people file replies without any structured format and the officer gets lost in the submission and is unable to go through the whole reply.</a:t>
              </a:r>
            </a:p>
            <a:p>
              <a:pPr algn="l">
                <a:lnSpc>
                  <a:spcPts val="4000"/>
                </a:lnSpc>
              </a:pPr>
              <a:endParaRPr lang="en-US" sz="3200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456CF17-F7CF-1D42-872D-DDC619DA3FD8}"/>
              </a:ext>
            </a:extLst>
          </p:cNvPr>
          <p:cNvGrpSpPr/>
          <p:nvPr/>
        </p:nvGrpSpPr>
        <p:grpSpPr>
          <a:xfrm>
            <a:off x="683847" y="2140414"/>
            <a:ext cx="16895705" cy="3244613"/>
            <a:chOff x="683847" y="2140414"/>
            <a:chExt cx="16895705" cy="3244613"/>
          </a:xfrm>
        </p:grpSpPr>
        <p:sp>
          <p:nvSpPr>
            <p:cNvPr id="3" name="Freeform 3"/>
            <p:cNvSpPr/>
            <p:nvPr/>
          </p:nvSpPr>
          <p:spPr>
            <a:xfrm>
              <a:off x="683847" y="2140414"/>
              <a:ext cx="1758269" cy="1849014"/>
            </a:xfrm>
            <a:custGeom>
              <a:avLst/>
              <a:gdLst/>
              <a:ahLst/>
              <a:cxnLst/>
              <a:rect l="l" t="t" r="r" b="b"/>
              <a:pathLst>
                <a:path w="1758269" h="1849014">
                  <a:moveTo>
                    <a:pt x="0" y="0"/>
                  </a:moveTo>
                  <a:lnTo>
                    <a:pt x="1758269" y="0"/>
                  </a:lnTo>
                  <a:lnTo>
                    <a:pt x="1758269" y="1849014"/>
                  </a:lnTo>
                  <a:lnTo>
                    <a:pt x="0" y="1849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sp>
          <p:nvSpPr>
            <p:cNvPr id="4" name="Freeform 4"/>
            <p:cNvSpPr/>
            <p:nvPr/>
          </p:nvSpPr>
          <p:spPr>
            <a:xfrm>
              <a:off x="1087941" y="2584620"/>
              <a:ext cx="968410" cy="1144354"/>
            </a:xfrm>
            <a:custGeom>
              <a:avLst/>
              <a:gdLst/>
              <a:ahLst/>
              <a:cxnLst/>
              <a:rect l="l" t="t" r="r" b="b"/>
              <a:pathLst>
                <a:path w="968410" h="1144354">
                  <a:moveTo>
                    <a:pt x="0" y="0"/>
                  </a:moveTo>
                  <a:lnTo>
                    <a:pt x="968410" y="0"/>
                  </a:lnTo>
                  <a:lnTo>
                    <a:pt x="968410" y="1144354"/>
                  </a:lnTo>
                  <a:lnTo>
                    <a:pt x="0" y="1144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t="-194" b="-194"/>
              </a:stretch>
            </a:blipFill>
          </p:spPr>
          <p:txBody>
            <a:bodyPr/>
            <a:lstStyle/>
            <a:p>
              <a:endParaRPr lang="en-IN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2451280" y="2334126"/>
              <a:ext cx="15128272" cy="3050901"/>
              <a:chOff x="0" y="0"/>
              <a:chExt cx="3984401" cy="80352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984401" cy="803529"/>
              </a:xfrm>
              <a:custGeom>
                <a:avLst/>
                <a:gdLst/>
                <a:ahLst/>
                <a:cxnLst/>
                <a:rect l="l" t="t" r="r" b="b"/>
                <a:pathLst>
                  <a:path w="3984401" h="803529">
                    <a:moveTo>
                      <a:pt x="0" y="0"/>
                    </a:moveTo>
                    <a:lnTo>
                      <a:pt x="3984401" y="0"/>
                    </a:lnTo>
                    <a:lnTo>
                      <a:pt x="3984401" y="803529"/>
                    </a:lnTo>
                    <a:lnTo>
                      <a:pt x="0" y="80352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3984401" cy="8416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2777482" y="2443775"/>
              <a:ext cx="10781554" cy="1242291"/>
              <a:chOff x="0" y="0"/>
              <a:chExt cx="14531551" cy="167437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4531552" cy="1674379"/>
              </a:xfrm>
              <a:custGeom>
                <a:avLst/>
                <a:gdLst/>
                <a:ahLst/>
                <a:cxnLst/>
                <a:rect l="l" t="t" r="r" b="b"/>
                <a:pathLst>
                  <a:path w="14531552" h="1674379">
                    <a:moveTo>
                      <a:pt x="0" y="0"/>
                    </a:moveTo>
                    <a:lnTo>
                      <a:pt x="14531552" y="0"/>
                    </a:lnTo>
                    <a:lnTo>
                      <a:pt x="14531552" y="1674379"/>
                    </a:lnTo>
                    <a:lnTo>
                      <a:pt x="0" y="1674379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19050"/>
                <a:ext cx="14531551" cy="1693429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algn="l">
                  <a:lnSpc>
                    <a:spcPts val="4249"/>
                  </a:lnSpc>
                </a:pPr>
                <a:r>
                  <a:rPr lang="en-US" sz="3399" b="1">
                    <a:solidFill>
                      <a:srgbClr val="383838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we need to understand that No one feels like reading any unorganised document 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2678278" y="3873295"/>
              <a:ext cx="14581022" cy="1317082"/>
              <a:chOff x="0" y="0"/>
              <a:chExt cx="18536557" cy="1674379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8536557" cy="1674379"/>
              </a:xfrm>
              <a:custGeom>
                <a:avLst/>
                <a:gdLst/>
                <a:ahLst/>
                <a:cxnLst/>
                <a:rect l="l" t="t" r="r" b="b"/>
                <a:pathLst>
                  <a:path w="18536557" h="1674379">
                    <a:moveTo>
                      <a:pt x="0" y="0"/>
                    </a:moveTo>
                    <a:lnTo>
                      <a:pt x="18536557" y="0"/>
                    </a:lnTo>
                    <a:lnTo>
                      <a:pt x="18536557" y="1674379"/>
                    </a:lnTo>
                    <a:lnTo>
                      <a:pt x="0" y="1674379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28575"/>
                <a:ext cx="18536557" cy="1702954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marL="453396" lvl="1" indent="-226698" algn="l">
                  <a:lnSpc>
                    <a:spcPts val="2835"/>
                  </a:lnSpc>
                  <a:buFont typeface="Arial"/>
                  <a:buChar char="•"/>
                </a:pPr>
                <a:r>
                  <a:rPr lang="en-US" sz="2100" b="1" dirty="0">
                    <a:solidFill>
                      <a:srgbClr val="383838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We can play with the font sizes we can highlight the important lines , </a:t>
                </a:r>
              </a:p>
              <a:p>
                <a:pPr marL="453396" lvl="1" indent="-226698" algn="l">
                  <a:lnSpc>
                    <a:spcPts val="2835"/>
                  </a:lnSpc>
                  <a:buFont typeface="Arial"/>
                  <a:buChar char="•"/>
                </a:pPr>
                <a:r>
                  <a:rPr lang="en-US" sz="2100" b="1" dirty="0">
                    <a:solidFill>
                      <a:srgbClr val="383838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We can use italics where we are bringing any sentences from Income Tax Act or from any case law</a:t>
                </a:r>
              </a:p>
              <a:p>
                <a:pPr marL="453396" lvl="1" indent="-226698" algn="l">
                  <a:lnSpc>
                    <a:spcPts val="2835"/>
                  </a:lnSpc>
                  <a:buFont typeface="Arial"/>
                  <a:buChar char="•"/>
                </a:pPr>
                <a:r>
                  <a:rPr lang="en-US" sz="2100" b="1" dirty="0">
                    <a:solidFill>
                      <a:srgbClr val="383838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We can use bold letters and make the submission reader friendly and interesting for the officer </a:t>
                </a:r>
              </a:p>
            </p:txBody>
          </p:sp>
        </p:grpSp>
      </p:grpSp>
      <p:sp>
        <p:nvSpPr>
          <p:cNvPr id="33" name="TextBox 33"/>
          <p:cNvSpPr txBox="1"/>
          <p:nvPr/>
        </p:nvSpPr>
        <p:spPr>
          <a:xfrm>
            <a:off x="13065150" y="9744075"/>
            <a:ext cx="4983544" cy="36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5"/>
              </a:lnSpc>
              <a:spcBef>
                <a:spcPct val="0"/>
              </a:spcBef>
            </a:pPr>
            <a:r>
              <a:rPr lang="en-US" sz="2175" b="1" dirty="0">
                <a:solidFill>
                  <a:srgbClr val="3838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PRESENTED BY: RAJAT AGRAWAL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2662</Words>
  <Application>Microsoft Office PowerPoint</Application>
  <PresentationFormat>Custom</PresentationFormat>
  <Paragraphs>291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Arial</vt:lpstr>
      <vt:lpstr>Lilita One</vt:lpstr>
      <vt:lpstr>Montserrat Bold</vt:lpstr>
      <vt:lpstr>Calibri</vt:lpstr>
      <vt:lpstr>Montserrat SemiBold</vt:lpstr>
      <vt:lpstr>Montserrat Bold Italics</vt:lpstr>
      <vt:lpstr>Montserrat Semi-Bold</vt:lpstr>
      <vt:lpstr>Richardson Script DEMO</vt:lpstr>
      <vt:lpstr>Montserrat Ultra-Bold</vt:lpstr>
      <vt:lpstr>Anton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 Rajat_Presentation</dc:title>
  <dc:creator>Rajat Agrawal</dc:creator>
  <cp:lastModifiedBy>Rajat Agrawal</cp:lastModifiedBy>
  <cp:revision>30</cp:revision>
  <cp:lastPrinted>2025-07-11T14:05:02Z</cp:lastPrinted>
  <dcterms:created xsi:type="dcterms:W3CDTF">2006-08-16T00:00:00Z</dcterms:created>
  <dcterms:modified xsi:type="dcterms:W3CDTF">2025-07-12T06:49:09Z</dcterms:modified>
  <dc:identifier>DAGqE3SNe0w</dc:identifier>
</cp:coreProperties>
</file>